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2" r:id="rId1"/>
  </p:sldMasterIdLst>
  <p:notesMasterIdLst>
    <p:notesMasterId r:id="rId43"/>
  </p:notesMasterIdLst>
  <p:sldIdLst>
    <p:sldId id="256" r:id="rId2"/>
    <p:sldId id="747" r:id="rId3"/>
    <p:sldId id="372" r:id="rId4"/>
    <p:sldId id="750" r:id="rId5"/>
    <p:sldId id="2419" r:id="rId6"/>
    <p:sldId id="2425" r:id="rId7"/>
    <p:sldId id="406" r:id="rId8"/>
    <p:sldId id="373" r:id="rId9"/>
    <p:sldId id="407" r:id="rId10"/>
    <p:sldId id="368" r:id="rId11"/>
    <p:sldId id="408" r:id="rId12"/>
    <p:sldId id="417" r:id="rId13"/>
    <p:sldId id="369" r:id="rId14"/>
    <p:sldId id="358" r:id="rId15"/>
    <p:sldId id="399" r:id="rId16"/>
    <p:sldId id="748" r:id="rId17"/>
    <p:sldId id="749" r:id="rId18"/>
    <p:sldId id="409" r:id="rId19"/>
    <p:sldId id="375" r:id="rId20"/>
    <p:sldId id="397" r:id="rId21"/>
    <p:sldId id="377" r:id="rId22"/>
    <p:sldId id="410" r:id="rId23"/>
    <p:sldId id="378" r:id="rId24"/>
    <p:sldId id="411" r:id="rId25"/>
    <p:sldId id="389" r:id="rId26"/>
    <p:sldId id="390" r:id="rId27"/>
    <p:sldId id="412" r:id="rId28"/>
    <p:sldId id="400" r:id="rId29"/>
    <p:sldId id="413" r:id="rId30"/>
    <p:sldId id="391" r:id="rId31"/>
    <p:sldId id="392" r:id="rId32"/>
    <p:sldId id="414" r:id="rId33"/>
    <p:sldId id="393" r:id="rId34"/>
    <p:sldId id="415" r:id="rId35"/>
    <p:sldId id="416" r:id="rId36"/>
    <p:sldId id="394" r:id="rId37"/>
    <p:sldId id="2420" r:id="rId38"/>
    <p:sldId id="2421" r:id="rId39"/>
    <p:sldId id="2422" r:id="rId40"/>
    <p:sldId id="2423" r:id="rId41"/>
    <p:sldId id="2424" r:id="rId42"/>
  </p:sldIdLst>
  <p:sldSz cx="12192000" cy="6858000"/>
  <p:notesSz cx="6797675" cy="9928225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866375F2-88DD-437C-BAA4-1209B5C42EEB}">
          <p14:sldIdLst>
            <p14:sldId id="256"/>
            <p14:sldId id="747"/>
            <p14:sldId id="372"/>
            <p14:sldId id="750"/>
            <p14:sldId id="2419"/>
            <p14:sldId id="2425"/>
            <p14:sldId id="406"/>
            <p14:sldId id="373"/>
            <p14:sldId id="407"/>
            <p14:sldId id="368"/>
            <p14:sldId id="408"/>
            <p14:sldId id="417"/>
            <p14:sldId id="369"/>
            <p14:sldId id="358"/>
            <p14:sldId id="399"/>
            <p14:sldId id="748"/>
            <p14:sldId id="749"/>
            <p14:sldId id="409"/>
            <p14:sldId id="375"/>
            <p14:sldId id="397"/>
            <p14:sldId id="377"/>
            <p14:sldId id="410"/>
            <p14:sldId id="378"/>
            <p14:sldId id="411"/>
            <p14:sldId id="389"/>
            <p14:sldId id="390"/>
            <p14:sldId id="412"/>
            <p14:sldId id="400"/>
            <p14:sldId id="413"/>
            <p14:sldId id="391"/>
            <p14:sldId id="392"/>
            <p14:sldId id="414"/>
            <p14:sldId id="393"/>
            <p14:sldId id="415"/>
            <p14:sldId id="416"/>
            <p14:sldId id="394"/>
            <p14:sldId id="2420"/>
            <p14:sldId id="2421"/>
            <p14:sldId id="2422"/>
            <p14:sldId id="2423"/>
            <p14:sldId id="242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CEBDF"/>
    <a:srgbClr val="CCFFFF"/>
    <a:srgbClr val="EBFFFF"/>
    <a:srgbClr val="0083EF"/>
    <a:srgbClr val="358971"/>
    <a:srgbClr val="339933"/>
    <a:srgbClr val="007E39"/>
    <a:srgbClr val="F8F8F8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890" autoAdjust="0"/>
    <p:restoredTop sz="94625" autoAdjust="0"/>
  </p:normalViewPr>
  <p:slideViewPr>
    <p:cSldViewPr>
      <p:cViewPr varScale="1">
        <p:scale>
          <a:sx n="101" d="100"/>
          <a:sy n="101" d="100"/>
        </p:scale>
        <p:origin x="616" y="4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5" d="100"/>
          <a:sy n="65" d="100"/>
        </p:scale>
        <p:origin x="2232" y="72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전 혜경" userId="0662a05ba1d54893" providerId="LiveId" clId="{3F58D7DA-2568-40B3-B7CD-AF0FF461E2B6}"/>
    <pc:docChg chg="modSld">
      <pc:chgData name="전 혜경" userId="0662a05ba1d54893" providerId="LiveId" clId="{3F58D7DA-2568-40B3-B7CD-AF0FF461E2B6}" dt="2021-08-26T14:06:04.355" v="0" actId="1076"/>
      <pc:docMkLst>
        <pc:docMk/>
      </pc:docMkLst>
      <pc:sldChg chg="modSp mod">
        <pc:chgData name="전 혜경" userId="0662a05ba1d54893" providerId="LiveId" clId="{3F58D7DA-2568-40B3-B7CD-AF0FF461E2B6}" dt="2021-08-26T14:06:04.355" v="0" actId="1076"/>
        <pc:sldMkLst>
          <pc:docMk/>
          <pc:sldMk cId="1042285597" sldId="409"/>
        </pc:sldMkLst>
        <pc:grpChg chg="mod">
          <ac:chgData name="전 혜경" userId="0662a05ba1d54893" providerId="LiveId" clId="{3F58D7DA-2568-40B3-B7CD-AF0FF461E2B6}" dt="2021-08-26T14:06:04.355" v="0" actId="1076"/>
          <ac:grpSpMkLst>
            <pc:docMk/>
            <pc:sldMk cId="1042285597" sldId="409"/>
            <ac:grpSpMk id="7" creationId="{C0264E3D-3330-41F0-82E1-05CCB1181CF3}"/>
          </ac:grpSpMkLst>
        </pc:gr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D9897E-559B-4802-87FD-BDDBC21CBABC}" type="datetimeFigureOut">
              <a:rPr lang="ko-KR" altLang="en-US" smtClean="0"/>
              <a:t>2023-09-07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7AADCE-4523-43FE-B0A8-90B87F2F6B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54131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16634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39412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microsoft.com/office/2007/relationships/hdphoto" Target="../media/hdphoto2.wdp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A7EA2AE4-D91D-43D2-A66A-1BD4DAD5C19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8000"/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0" y="8469"/>
            <a:ext cx="7191166" cy="6841061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5E9B4FC-7EAE-4FF6-A84D-CA1427625F8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ement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0704512" y="5085184"/>
            <a:ext cx="1152128" cy="1123356"/>
          </a:xfrm>
          <a:prstGeom prst="ellipse">
            <a:avLst/>
          </a:prstGeom>
          <a:ln w="9525" cap="rnd"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128000" y="6248401"/>
            <a:ext cx="35560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812801" y="6248207"/>
            <a:ext cx="7228111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-11633" y="1036860"/>
            <a:ext cx="711200" cy="244476"/>
          </a:xfrm>
          <a:prstGeom prst="rect">
            <a:avLst/>
          </a:prstGeom>
        </p:spPr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37600" y="609601"/>
            <a:ext cx="2743200" cy="5516563"/>
          </a:xfrm>
        </p:spPr>
        <p:txBody>
          <a:bodyPr vert="eaVert"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609600"/>
            <a:ext cx="7416800" cy="5516564"/>
          </a:xfrm>
        </p:spPr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737600" y="6248403"/>
            <a:ext cx="29464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609602" y="6248208"/>
            <a:ext cx="7431311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직사각형 6"/>
          <p:cNvSpPr/>
          <p:nvPr/>
        </p:nvSpPr>
        <p:spPr bwMode="white">
          <a:xfrm>
            <a:off x="8128424" y="0"/>
            <a:ext cx="42672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8" name="직사각형 7"/>
          <p:cNvSpPr/>
          <p:nvPr/>
        </p:nvSpPr>
        <p:spPr>
          <a:xfrm>
            <a:off x="8189384" y="609600"/>
            <a:ext cx="3048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9" name="직사각형 8"/>
          <p:cNvSpPr/>
          <p:nvPr/>
        </p:nvSpPr>
        <p:spPr>
          <a:xfrm>
            <a:off x="8189384" y="0"/>
            <a:ext cx="3048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 rot="5400000">
            <a:off x="8075084" y="103716"/>
            <a:ext cx="533400" cy="325968"/>
          </a:xfrm>
          <a:prstGeom prst="rect">
            <a:avLst/>
          </a:prstGeom>
        </p:spPr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 userDrawn="1"/>
        </p:nvSpPr>
        <p:spPr>
          <a:xfrm>
            <a:off x="430743" y="404814"/>
            <a:ext cx="11330516" cy="6048375"/>
          </a:xfrm>
          <a:prstGeom prst="roundRect">
            <a:avLst>
              <a:gd name="adj" fmla="val 5013"/>
            </a:avLst>
          </a:prstGeom>
          <a:solidFill>
            <a:schemeClr val="tx2">
              <a:alpha val="84706"/>
            </a:schemeClr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800" dirty="0">
              <a:solidFill>
                <a:srgbClr val="FF9999"/>
              </a:solidFill>
            </a:endParaRPr>
          </a:p>
        </p:txBody>
      </p:sp>
      <p:sp>
        <p:nvSpPr>
          <p:cNvPr id="7" name="텍스트 개체 틀 6"/>
          <p:cNvSpPr>
            <a:spLocks noGrp="1"/>
          </p:cNvSpPr>
          <p:nvPr userDrawn="1"/>
        </p:nvSpPr>
        <p:spPr bwMode="auto">
          <a:xfrm>
            <a:off x="958802" y="3412605"/>
            <a:ext cx="10273141" cy="938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8" name="텍스트 개체 틀 6"/>
          <p:cNvSpPr>
            <a:spLocks noGrp="1"/>
          </p:cNvSpPr>
          <p:nvPr userDrawn="1"/>
        </p:nvSpPr>
        <p:spPr bwMode="auto">
          <a:xfrm>
            <a:off x="958802" y="2348881"/>
            <a:ext cx="10273141" cy="938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9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959430" y="3412605"/>
            <a:ext cx="10273141" cy="93893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FontTx/>
              <a:buNone/>
              <a:defRPr sz="48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10" name="텍스트 개체 틀 6"/>
          <p:cNvSpPr>
            <a:spLocks noGrp="1"/>
          </p:cNvSpPr>
          <p:nvPr>
            <p:ph type="body" sz="quarter" idx="14"/>
          </p:nvPr>
        </p:nvSpPr>
        <p:spPr>
          <a:xfrm>
            <a:off x="959430" y="2348881"/>
            <a:ext cx="10273141" cy="93893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FontTx/>
              <a:buNone/>
              <a:defRPr sz="54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715976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섹션 목차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19403" y="184745"/>
            <a:ext cx="9121013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2832992" y="908051"/>
            <a:ext cx="3119669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5952662" y="908051"/>
            <a:ext cx="3119669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>
            <a:off x="9072331" y="908051"/>
            <a:ext cx="3119669" cy="0"/>
          </a:xfrm>
          <a:prstGeom prst="line">
            <a:avLst/>
          </a:prstGeom>
          <a:ln w="7620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 userDrawn="1"/>
        </p:nvCxnSpPr>
        <p:spPr>
          <a:xfrm>
            <a:off x="0" y="908051"/>
            <a:ext cx="3119669" cy="0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내용 개체 틀 2"/>
          <p:cNvSpPr>
            <a:spLocks noGrp="1"/>
          </p:cNvSpPr>
          <p:nvPr>
            <p:ph idx="10"/>
          </p:nvPr>
        </p:nvSpPr>
        <p:spPr>
          <a:xfrm>
            <a:off x="719403" y="1196752"/>
            <a:ext cx="10945216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Font typeface="Wingdings" pitchFamily="2" charset="2"/>
              <a:buChar char="n"/>
              <a:defRPr sz="1600" b="1">
                <a:latin typeface="+mn-ea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/>
            </a:lvl3pPr>
            <a:lvl4pPr marL="809625" indent="-180975">
              <a:spcAft>
                <a:spcPts val="300"/>
              </a:spcAft>
              <a:buSzPct val="96000"/>
              <a:defRPr sz="1100"/>
            </a:lvl4pPr>
            <a:lvl5pPr marL="990600" indent="-180975">
              <a:defRPr sz="11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8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9162535" y="633163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3A01160-D8F5-4E02-A012-150AA5964FF6}" type="slidenum">
              <a:rPr lang="ko-KR" altLang="en-US" smtClean="0"/>
              <a:pPr/>
              <a:t>‹#›</a:t>
            </a:fld>
            <a:r>
              <a:rPr lang="ko-KR" altLang="en-US" dirty="0"/>
              <a:t> </a:t>
            </a:r>
            <a:r>
              <a:rPr lang="en-US" altLang="ko-KR" dirty="0"/>
              <a:t>/ 30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461820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5"/>
          <p:cNvSpPr txBox="1">
            <a:spLocks/>
          </p:cNvSpPr>
          <p:nvPr userDrawn="1"/>
        </p:nvSpPr>
        <p:spPr>
          <a:xfrm>
            <a:off x="11516499" y="6423569"/>
            <a:ext cx="440469" cy="288888"/>
          </a:xfrm>
          <a:prstGeom prst="rect">
            <a:avLst/>
          </a:prstGeom>
        </p:spPr>
        <p:txBody>
          <a:bodyPr vert="horz" lIns="94600" tIns="47300" rIns="94600" bIns="47300" rtlCol="0" anchor="ctr"/>
          <a:lstStyle>
            <a:lvl1pPr algn="l">
              <a:defRPr lang="ko-KR" altLang="en-US" sz="1000" b="1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ctr" defTabSz="945947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DB1A714-22B6-415B-B621-748EF96EC691}" type="slidenum">
              <a:rPr kumimoji="0" lang="en-US" altLang="ko-KR" sz="1270" b="1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pPr marL="0" marR="0" lvl="0" indent="0" algn="ctr" defTabSz="945947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en-US" sz="127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2CB4EF-5AAA-4224-A02E-6D17BF2438E5}"/>
              </a:ext>
            </a:extLst>
          </p:cNvPr>
          <p:cNvSpPr txBox="1"/>
          <p:nvPr userDrawn="1"/>
        </p:nvSpPr>
        <p:spPr>
          <a:xfrm>
            <a:off x="1720417" y="1404371"/>
            <a:ext cx="8881780" cy="6226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10976" indent="-310976">
              <a:buFont typeface="Wingdings" panose="05000000000000000000" pitchFamily="2" charset="2"/>
              <a:buChar char="§"/>
            </a:pPr>
            <a:endParaRPr lang="en-US" altLang="ko-KR" sz="1814" dirty="0"/>
          </a:p>
          <a:p>
            <a:pPr marL="783950" lvl="1" indent="-310976">
              <a:buFont typeface="Wingdings" panose="05000000000000000000" pitchFamily="2" charset="2"/>
              <a:buChar char="§"/>
            </a:pPr>
            <a:endParaRPr lang="ko-KR" altLang="en-US" sz="1632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CD370973-2153-4AA1-BD05-D0D55B4027A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112261" y="881886"/>
            <a:ext cx="9077770" cy="3233225"/>
          </a:xfrm>
        </p:spPr>
        <p:txBody>
          <a:bodyPr/>
          <a:lstStyle>
            <a:lvl1pPr marL="354730" indent="-354730">
              <a:lnSpc>
                <a:spcPts val="2539"/>
              </a:lnSpc>
              <a:spcAft>
                <a:spcPts val="544"/>
              </a:spcAft>
              <a:buFont typeface="Wingdings" panose="05000000000000000000" pitchFamily="2" charset="2"/>
              <a:buChar char="§"/>
              <a:defRPr sz="1995" b="1"/>
            </a:lvl1pPr>
            <a:lvl2pPr marL="768582" indent="-295609">
              <a:lnSpc>
                <a:spcPts val="2539"/>
              </a:lnSpc>
              <a:spcAft>
                <a:spcPts val="544"/>
              </a:spcAft>
              <a:buClr>
                <a:schemeClr val="bg2">
                  <a:lumMod val="25000"/>
                </a:schemeClr>
              </a:buClr>
              <a:buSzPct val="80000"/>
              <a:buFont typeface="Wingdings" panose="05000000000000000000" pitchFamily="2" charset="2"/>
              <a:buChar char="§"/>
              <a:defRPr sz="1814"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>
              <a:lnSpc>
                <a:spcPct val="100000"/>
              </a:lnSpc>
              <a:spcAft>
                <a:spcPts val="544"/>
              </a:spcAft>
              <a:defRPr sz="1632"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>
              <a:lnSpc>
                <a:spcPct val="100000"/>
              </a:lnSpc>
              <a:spcAft>
                <a:spcPts val="544"/>
              </a:spcAft>
              <a:defRPr sz="1632"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>
              <a:lnSpc>
                <a:spcPct val="100000"/>
              </a:lnSpc>
              <a:spcAft>
                <a:spcPts val="544"/>
              </a:spcAft>
              <a:defRPr sz="1632">
                <a:latin typeface="굴림" panose="020B0600000101010101" pitchFamily="50" charset="-127"/>
                <a:ea typeface="굴림" panose="020B0600000101010101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12" name="제목 11">
            <a:extLst>
              <a:ext uri="{FF2B5EF4-FFF2-40B4-BE49-F238E27FC236}">
                <a16:creationId xmlns:a16="http://schemas.microsoft.com/office/drawing/2014/main" id="{0358AF03-5E36-40A3-BA01-FCB246BD3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026" y="163468"/>
            <a:ext cx="8881780" cy="472245"/>
          </a:xfrm>
        </p:spPr>
        <p:txBody>
          <a:bodyPr>
            <a:normAutofit/>
          </a:bodyPr>
          <a:lstStyle>
            <a:lvl1pPr algn="l">
              <a:defRPr sz="2902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9072772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1655110" y="98158"/>
            <a:ext cx="7893119" cy="514254"/>
          </a:xfrm>
        </p:spPr>
        <p:txBody>
          <a:bodyPr wrap="square" anchor="t">
            <a:spAutoFit/>
          </a:bodyPr>
          <a:lstStyle>
            <a:lvl1pPr algn="l">
              <a:defRPr sz="2721" b="0" spc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r>
              <a:rPr lang="ko-KR" altLang="en-US" dirty="0"/>
              <a:t>제목을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294617281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71424" y="114485"/>
            <a:ext cx="10081120" cy="548680"/>
          </a:xfrm>
        </p:spPr>
        <p:txBody>
          <a:bodyPr>
            <a:normAutofit/>
          </a:bodyPr>
          <a:lstStyle>
            <a:lvl1pPr algn="l">
              <a:defRPr sz="2539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2" name="내용 개체 틀 2"/>
          <p:cNvSpPr>
            <a:spLocks noGrp="1"/>
          </p:cNvSpPr>
          <p:nvPr>
            <p:ph idx="1"/>
          </p:nvPr>
        </p:nvSpPr>
        <p:spPr>
          <a:xfrm>
            <a:off x="871424" y="1007065"/>
            <a:ext cx="11522207" cy="5472608"/>
          </a:xfrm>
        </p:spPr>
        <p:txBody>
          <a:bodyPr/>
          <a:lstStyle>
            <a:lvl1pPr marL="266662" indent="-266662"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Font typeface="Wingdings" pitchFamily="2" charset="2"/>
              <a:buChar char="n"/>
              <a:defRPr sz="2000" b="1">
                <a:latin typeface="+mn-ea"/>
                <a:ea typeface="+mn-ea"/>
              </a:defRPr>
            </a:lvl1pPr>
            <a:lvl2pPr marL="447611" indent="-180949">
              <a:lnSpc>
                <a:spcPct val="100000"/>
              </a:lnSpc>
              <a:spcAft>
                <a:spcPts val="400"/>
              </a:spcAft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§"/>
              <a:defRPr sz="1800"/>
            </a:lvl2pPr>
            <a:lvl3pPr marL="628561" indent="-180949">
              <a:lnSpc>
                <a:spcPct val="100000"/>
              </a:lnSpc>
              <a:spcAft>
                <a:spcPts val="300"/>
              </a:spcAft>
              <a:buClr>
                <a:schemeClr val="tx1"/>
              </a:buClr>
              <a:defRPr sz="1600"/>
            </a:lvl3pPr>
            <a:lvl4pPr marL="809510" indent="-180949">
              <a:lnSpc>
                <a:spcPct val="100000"/>
              </a:lnSpc>
              <a:spcAft>
                <a:spcPts val="300"/>
              </a:spcAft>
              <a:buSzPct val="96000"/>
              <a:defRPr sz="1100"/>
            </a:lvl4pPr>
            <a:lvl5pPr marL="990459" indent="-180949">
              <a:lnSpc>
                <a:spcPct val="100000"/>
              </a:lnSpc>
              <a:defRPr sz="11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16266838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" y="1008"/>
            <a:ext cx="12190842" cy="6855984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841639" y="2057476"/>
            <a:ext cx="5993255" cy="486340"/>
          </a:xfrm>
        </p:spPr>
        <p:txBody>
          <a:bodyPr wrap="square" anchor="ctr">
            <a:spAutoFit/>
          </a:bodyPr>
          <a:lstStyle>
            <a:lvl1pPr algn="l">
              <a:defRPr sz="2539" b="1" cap="all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r>
              <a:rPr lang="ko-KR" altLang="en-US" dirty="0"/>
              <a:t>목차를 입력하세요</a:t>
            </a:r>
          </a:p>
        </p:txBody>
      </p:sp>
      <p:sp>
        <p:nvSpPr>
          <p:cNvPr id="22" name="텍스트 개체 틀 21"/>
          <p:cNvSpPr>
            <a:spLocks noGrp="1"/>
          </p:cNvSpPr>
          <p:nvPr>
            <p:ph type="body" sz="quarter" idx="15" hasCustomPrompt="1"/>
          </p:nvPr>
        </p:nvSpPr>
        <p:spPr>
          <a:xfrm>
            <a:off x="841640" y="553710"/>
            <a:ext cx="2134584" cy="1700645"/>
          </a:xfrm>
        </p:spPr>
        <p:txBody>
          <a:bodyPr wrap="square" anchor="ctr">
            <a:spAutoFit/>
          </a:bodyPr>
          <a:lstStyle>
            <a:lvl1pPr algn="l">
              <a:buNone/>
              <a:defRPr lang="ko-KR" altLang="en-US" sz="10429" b="1" kern="1200" dirty="0" smtClean="0">
                <a:solidFill>
                  <a:schemeClr val="bg1"/>
                </a:solidFill>
                <a:latin typeface="Arial" panose="020B0604020202020204" pitchFamily="34" charset="0"/>
                <a:ea typeface="맑은 고딕" pitchFamily="50" charset="-127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6444844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1" y="3886201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6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0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61147-CD34-4DD7-86F1-45D7E7A1F53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604960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끝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" y="1008"/>
            <a:ext cx="12190842" cy="6855984"/>
          </a:xfrm>
          <a:prstGeom prst="rect">
            <a:avLst/>
          </a:prstGeom>
        </p:spPr>
      </p:pic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3026561" y="4892675"/>
            <a:ext cx="284480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맑은 고딕" pitchFamily="50" charset="-127"/>
                <a:ea typeface="맑은 고딕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맑은 고딕" pitchFamily="50" charset="-127"/>
                <a:ea typeface="맑은 고딕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57" name="제목 1"/>
          <p:cNvSpPr>
            <a:spLocks noGrp="1"/>
          </p:cNvSpPr>
          <p:nvPr>
            <p:ph type="ctrTitle" hasCustomPrompt="1"/>
          </p:nvPr>
        </p:nvSpPr>
        <p:spPr>
          <a:xfrm>
            <a:off x="1822163" y="2122788"/>
            <a:ext cx="8547675" cy="849235"/>
          </a:xfrm>
        </p:spPr>
        <p:txBody>
          <a:bodyPr anchor="t">
            <a:spAutoFit/>
          </a:bodyPr>
          <a:lstStyle>
            <a:lvl1pPr algn="ctr">
              <a:defRPr kumimoji="1" lang="ko-KR" altLang="en-US" sz="4897" b="1" i="0" u="none" strike="noStrike" kern="1200" cap="none" normalizeH="0" baseline="0" dirty="0" smtClean="0">
                <a:ln>
                  <a:noFill/>
                </a:ln>
                <a:solidFill>
                  <a:srgbClr val="2D5542"/>
                </a:solidFill>
                <a:effectLst/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1pPr>
          </a:lstStyle>
          <a:p>
            <a:r>
              <a:rPr lang="ko-KR" altLang="en-US" dirty="0"/>
              <a:t>제목을 입력하세요</a:t>
            </a:r>
          </a:p>
        </p:txBody>
      </p:sp>
      <p:sp>
        <p:nvSpPr>
          <p:cNvPr id="59" name="텍스트 개체 틀 58"/>
          <p:cNvSpPr>
            <a:spLocks noGrp="1"/>
          </p:cNvSpPr>
          <p:nvPr>
            <p:ph type="body" sz="quarter" idx="13" hasCustomPrompt="1"/>
          </p:nvPr>
        </p:nvSpPr>
        <p:spPr>
          <a:xfrm>
            <a:off x="1826268" y="3054322"/>
            <a:ext cx="8539468" cy="374679"/>
          </a:xfrm>
        </p:spPr>
        <p:txBody>
          <a:bodyPr anchor="t">
            <a:spAutoFit/>
          </a:bodyPr>
          <a:lstStyle>
            <a:lvl1pPr algn="ctr">
              <a:buNone/>
              <a:defRPr kumimoji="1" lang="ko-KR" altLang="en-US" sz="1814" b="1" i="0" u="none" strike="noStrike" kern="1200" cap="none" normalizeH="0" baseline="0" dirty="0" smtClean="0">
                <a:ln>
                  <a:noFill/>
                </a:ln>
                <a:solidFill>
                  <a:srgbClr val="2D5542"/>
                </a:solidFill>
                <a:effectLst/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1pPr>
          </a:lstStyle>
          <a:p>
            <a:pPr lvl="0"/>
            <a:r>
              <a:rPr lang="ko-KR" altLang="en-US" dirty="0"/>
              <a:t>제목을 입력하세요</a:t>
            </a:r>
          </a:p>
        </p:txBody>
      </p:sp>
      <p:sp>
        <p:nvSpPr>
          <p:cNvPr id="13" name="텍스트 개체 틀 58"/>
          <p:cNvSpPr>
            <a:spLocks noGrp="1"/>
          </p:cNvSpPr>
          <p:nvPr>
            <p:ph type="body" sz="quarter" idx="14" hasCustomPrompt="1"/>
          </p:nvPr>
        </p:nvSpPr>
        <p:spPr>
          <a:xfrm>
            <a:off x="1826268" y="3444606"/>
            <a:ext cx="8539468" cy="263019"/>
          </a:xfrm>
        </p:spPr>
        <p:txBody>
          <a:bodyPr anchor="t">
            <a:spAutoFit/>
          </a:bodyPr>
          <a:lstStyle>
            <a:lvl1pPr algn="ctr">
              <a:buNone/>
              <a:defRPr kumimoji="1" lang="ko-KR" altLang="en-US" sz="1088" b="0" i="0" u="none" strike="noStrike" kern="1200" cap="none" normalizeH="0" baseline="0" dirty="0" smtClean="0">
                <a:ln>
                  <a:noFill/>
                </a:ln>
                <a:solidFill>
                  <a:srgbClr val="2D5542"/>
                </a:solidFill>
                <a:effectLst/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1pPr>
          </a:lstStyle>
          <a:p>
            <a:pPr lvl="0"/>
            <a:r>
              <a:rPr lang="ko-KR" altLang="en-US" dirty="0"/>
              <a:t>소제목을 입력하세요</a:t>
            </a:r>
          </a:p>
        </p:txBody>
      </p:sp>
      <p:sp>
        <p:nvSpPr>
          <p:cNvPr id="14" name="텍스트 개체 틀 40"/>
          <p:cNvSpPr>
            <a:spLocks noGrp="1"/>
          </p:cNvSpPr>
          <p:nvPr>
            <p:ph type="body" sz="quarter" idx="15" hasCustomPrompt="1"/>
          </p:nvPr>
        </p:nvSpPr>
        <p:spPr>
          <a:xfrm>
            <a:off x="5192823" y="4251654"/>
            <a:ext cx="1806356" cy="304891"/>
          </a:xfrm>
        </p:spPr>
        <p:txBody>
          <a:bodyPr>
            <a:spAutoFit/>
          </a:bodyPr>
          <a:lstStyle>
            <a:lvl1pPr algn="ctr">
              <a:buNone/>
              <a:defRPr kumimoji="1" lang="ko-KR" altLang="en-US" sz="1360" b="1" i="0" u="none" strike="noStrike" kern="1200" cap="none" normalizeH="0" baseline="0" dirty="0" smtClean="0">
                <a:ln>
                  <a:noFill/>
                </a:ln>
                <a:solidFill>
                  <a:srgbClr val="707070"/>
                </a:solidFill>
                <a:effectLst/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1pPr>
          </a:lstStyle>
          <a:p>
            <a:pPr lvl="0"/>
            <a:r>
              <a:rPr lang="en-US" altLang="ko-KR" dirty="0"/>
              <a:t>Logo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889299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03512" y="44624"/>
            <a:ext cx="6768752" cy="576064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kumimoji="0" lang="ko-KR" altLang="en-US" dirty="0"/>
              <a:t>마스터 제목 스타일 편집</a:t>
            </a:r>
            <a:endParaRPr kumimoji="0" 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sz="quarter" idx="1" hasCustomPrompt="1"/>
          </p:nvPr>
        </p:nvSpPr>
        <p:spPr>
          <a:xfrm>
            <a:off x="1631504" y="980728"/>
            <a:ext cx="10153128" cy="5040560"/>
          </a:xfrm>
        </p:spPr>
        <p:txBody>
          <a:bodyPr vert="horz">
            <a:no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defRPr lang="ko-KR" altLang="en-US" sz="2000" b="1" dirty="0" smtClean="0"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lang="ko-KR" altLang="en-US" sz="1800" dirty="0" smtClean="0"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>
              <a:lnSpc>
                <a:spcPct val="100000"/>
              </a:lnSpc>
              <a:defRPr lang="ko-KR" altLang="en-US" sz="1600" dirty="0" smtClean="0"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>
              <a:spcBef>
                <a:spcPts val="0"/>
              </a:spcBef>
              <a:defRPr lang="ko-KR" altLang="en-US" sz="1600" dirty="0" smtClean="0">
                <a:latin typeface="굴림" panose="020B0600000101010101" pitchFamily="50" charset="-127"/>
                <a:ea typeface="굴림" panose="020B0600000101010101" pitchFamily="50" charset="-127"/>
              </a:defRPr>
            </a:lvl4pPr>
          </a:lstStyle>
          <a:p>
            <a:pPr lvl="0">
              <a:lnSpc>
                <a:spcPct val="150000"/>
              </a:lnSpc>
            </a:pPr>
            <a:r>
              <a:rPr lang="ko-KR" altLang="en-US" dirty="0"/>
              <a:t>마스터 텍스트 스타일을 편집합니다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둘째 수준</a:t>
            </a:r>
          </a:p>
          <a:p>
            <a:pPr lvl="2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</a:pPr>
            <a:r>
              <a:rPr lang="ko-KR" altLang="en-US" dirty="0"/>
              <a:t>셋째 수준</a:t>
            </a:r>
          </a:p>
          <a:p>
            <a:pPr lvl="3">
              <a:lnSpc>
                <a:spcPct val="150000"/>
              </a:lnSpc>
            </a:pPr>
            <a:r>
              <a:rPr lang="ko-KR" altLang="en-US" dirty="0"/>
              <a:t>넷째 수준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2;p2">
            <a:extLst>
              <a:ext uri="{FF2B5EF4-FFF2-40B4-BE49-F238E27FC236}">
                <a16:creationId xmlns:a16="http://schemas.microsoft.com/office/drawing/2014/main" id="{AE169226-6326-4B42-BA01-A07503F9BF41}"/>
              </a:ext>
            </a:extLst>
          </p:cNvPr>
          <p:cNvSpPr/>
          <p:nvPr userDrawn="1"/>
        </p:nvSpPr>
        <p:spPr>
          <a:xfrm>
            <a:off x="-9939" y="-19878"/>
            <a:ext cx="1402629" cy="671349"/>
          </a:xfrm>
          <a:custGeom>
            <a:avLst/>
            <a:gdLst/>
            <a:ahLst/>
            <a:cxnLst/>
            <a:rect l="l" t="t" r="r" b="b"/>
            <a:pathLst>
              <a:path w="106741" h="62325" extrusionOk="0">
                <a:moveTo>
                  <a:pt x="106740" y="0"/>
                </a:moveTo>
                <a:lnTo>
                  <a:pt x="1" y="83"/>
                </a:lnTo>
                <a:lnTo>
                  <a:pt x="1" y="61346"/>
                </a:lnTo>
                <a:cubicBezTo>
                  <a:pt x="1" y="61346"/>
                  <a:pt x="3546" y="62324"/>
                  <a:pt x="8431" y="62324"/>
                </a:cubicBezTo>
                <a:cubicBezTo>
                  <a:pt x="17345" y="62324"/>
                  <a:pt x="30721" y="59067"/>
                  <a:pt x="35169" y="40668"/>
                </a:cubicBezTo>
                <a:cubicBezTo>
                  <a:pt x="39815" y="21454"/>
                  <a:pt x="48059" y="15875"/>
                  <a:pt x="55684" y="15875"/>
                </a:cubicBezTo>
                <a:cubicBezTo>
                  <a:pt x="59361" y="15875"/>
                  <a:pt x="62895" y="17173"/>
                  <a:pt x="65811" y="18864"/>
                </a:cubicBezTo>
                <a:cubicBezTo>
                  <a:pt x="71333" y="22067"/>
                  <a:pt x="77411" y="23685"/>
                  <a:pt x="83155" y="23685"/>
                </a:cubicBezTo>
                <a:cubicBezTo>
                  <a:pt x="95750" y="23685"/>
                  <a:pt x="106740" y="15906"/>
                  <a:pt x="106740" y="0"/>
                </a:cubicBez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52AEE1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" name="Google Shape;10;p2">
            <a:extLst>
              <a:ext uri="{FF2B5EF4-FFF2-40B4-BE49-F238E27FC236}">
                <a16:creationId xmlns:a16="http://schemas.microsoft.com/office/drawing/2014/main" id="{F2128D78-98D0-1946-ABC0-DD3E32D4D519}"/>
              </a:ext>
            </a:extLst>
          </p:cNvPr>
          <p:cNvSpPr/>
          <p:nvPr userDrawn="1"/>
        </p:nvSpPr>
        <p:spPr>
          <a:xfrm>
            <a:off x="10555357" y="5655364"/>
            <a:ext cx="1648441" cy="1209683"/>
          </a:xfrm>
          <a:custGeom>
            <a:avLst/>
            <a:gdLst/>
            <a:ahLst/>
            <a:cxnLst/>
            <a:rect l="l" t="t" r="r" b="b"/>
            <a:pathLst>
              <a:path w="113764" h="66545" extrusionOk="0">
                <a:moveTo>
                  <a:pt x="113763" y="1"/>
                </a:moveTo>
                <a:cubicBezTo>
                  <a:pt x="113763" y="1"/>
                  <a:pt x="94363" y="5103"/>
                  <a:pt x="77775" y="33272"/>
                </a:cubicBezTo>
                <a:cubicBezTo>
                  <a:pt x="67864" y="50104"/>
                  <a:pt x="57286" y="53491"/>
                  <a:pt x="45819" y="53491"/>
                </a:cubicBezTo>
                <a:cubicBezTo>
                  <a:pt x="38095" y="53491"/>
                  <a:pt x="29967" y="51954"/>
                  <a:pt x="21367" y="51954"/>
                </a:cubicBezTo>
                <a:cubicBezTo>
                  <a:pt x="0" y="51954"/>
                  <a:pt x="792" y="66545"/>
                  <a:pt x="792" y="66545"/>
                </a:cubicBezTo>
                <a:lnTo>
                  <a:pt x="113763" y="66545"/>
                </a:lnTo>
                <a:lnTo>
                  <a:pt x="113763" y="1"/>
                </a:ln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4BB0A0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제목 24">
            <a:extLst>
              <a:ext uri="{FF2B5EF4-FFF2-40B4-BE49-F238E27FC236}">
                <a16:creationId xmlns:a16="http://schemas.microsoft.com/office/drawing/2014/main" id="{18E4D7E8-082F-3947-ACDC-CCB90F6581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015" y="107957"/>
            <a:ext cx="11281052" cy="671349"/>
          </a:xfrm>
        </p:spPr>
        <p:txBody>
          <a:bodyPr>
            <a:normAutofit/>
          </a:bodyPr>
          <a:lstStyle>
            <a:lvl1pPr>
              <a:defRPr sz="3000" b="1">
                <a:solidFill>
                  <a:srgbClr val="F06436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x-none" dirty="0"/>
          </a:p>
        </p:txBody>
      </p:sp>
      <p:sp>
        <p:nvSpPr>
          <p:cNvPr id="33" name="슬라이드 번호 개체 틀 20">
            <a:extLst>
              <a:ext uri="{FF2B5EF4-FFF2-40B4-BE49-F238E27FC236}">
                <a16:creationId xmlns:a16="http://schemas.microsoft.com/office/drawing/2014/main" id="{5D8DE216-E2D2-0946-B519-359B6A0D0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91731" y="6472308"/>
            <a:ext cx="40087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353835A-5E09-4503-B599-6DF340CA3988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35" name="텍스트 개체 틀 34">
            <a:extLst>
              <a:ext uri="{FF2B5EF4-FFF2-40B4-BE49-F238E27FC236}">
                <a16:creationId xmlns:a16="http://schemas.microsoft.com/office/drawing/2014/main" id="{7706D100-A296-AA47-8D59-127D7B2E0C8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8"/>
            <a:ext cx="11281052" cy="2186609"/>
          </a:xfrm>
        </p:spPr>
        <p:txBody>
          <a:bodyPr/>
          <a:lstStyle>
            <a:lvl1pPr marL="228600" indent="-228600">
              <a:lnSpc>
                <a:spcPct val="120000"/>
              </a:lnSpc>
              <a:buClr>
                <a:srgbClr val="4BB0A0"/>
              </a:buClr>
              <a:buFont typeface="시스템 서체"/>
              <a:buChar char="◦"/>
              <a:defRPr sz="2000"/>
            </a:lvl1pPr>
            <a:lvl2pPr marL="685800" indent="-228600">
              <a:lnSpc>
                <a:spcPct val="120000"/>
              </a:lnSpc>
              <a:buFont typeface="시스템 서체"/>
              <a:buChar char="⁃"/>
              <a:defRPr sz="1800"/>
            </a:lvl2pPr>
            <a:lvl3pPr>
              <a:lnSpc>
                <a:spcPct val="120000"/>
              </a:lnSpc>
              <a:defRPr sz="1600"/>
            </a:lvl3pPr>
            <a:lvl4pPr>
              <a:lnSpc>
                <a:spcPct val="120000"/>
              </a:lnSpc>
              <a:defRPr sz="1400"/>
            </a:lvl4pPr>
            <a:lvl5pPr>
              <a:lnSpc>
                <a:spcPct val="120000"/>
              </a:lnSpc>
              <a:defRPr sz="1400"/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x-none" dirty="0"/>
          </a:p>
        </p:txBody>
      </p:sp>
      <p:sp>
        <p:nvSpPr>
          <p:cNvPr id="9" name="바닥글 개체 틀 36">
            <a:extLst>
              <a:ext uri="{FF2B5EF4-FFF2-40B4-BE49-F238E27FC236}">
                <a16:creationId xmlns:a16="http://schemas.microsoft.com/office/drawing/2014/main" id="{0FCC723C-E12E-4134-80CF-8ADAED29210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82154" y="6574971"/>
            <a:ext cx="4114800" cy="216052"/>
          </a:xfrm>
        </p:spPr>
        <p:txBody>
          <a:bodyPr/>
          <a:lstStyle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>
                <a:solidFill>
                  <a:schemeClr val="tx1"/>
                </a:solidFill>
              </a:defRPr>
            </a:lvl1pPr>
          </a:lstStyle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6114412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1655110" y="98158"/>
            <a:ext cx="7893119" cy="514254"/>
          </a:xfrm>
        </p:spPr>
        <p:txBody>
          <a:bodyPr wrap="square" anchor="t">
            <a:spAutoFit/>
          </a:bodyPr>
          <a:lstStyle>
            <a:lvl1pPr algn="l">
              <a:defRPr sz="2721" b="0" spc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r>
              <a:rPr lang="ko-KR" altLang="en-US" dirty="0"/>
              <a:t>제목을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173133558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1655110" y="98158"/>
            <a:ext cx="7893119" cy="514254"/>
          </a:xfrm>
        </p:spPr>
        <p:txBody>
          <a:bodyPr wrap="square" anchor="t">
            <a:spAutoFit/>
          </a:bodyPr>
          <a:lstStyle>
            <a:lvl1pPr algn="l">
              <a:defRPr sz="2721" b="0" spc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r>
              <a:rPr lang="ko-KR" altLang="en-US" dirty="0"/>
              <a:t>제목을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357787511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1655110" y="98158"/>
            <a:ext cx="7893119" cy="514254"/>
          </a:xfrm>
        </p:spPr>
        <p:txBody>
          <a:bodyPr wrap="square" anchor="t">
            <a:spAutoFit/>
          </a:bodyPr>
          <a:lstStyle>
            <a:lvl1pPr algn="l">
              <a:defRPr sz="2721" b="0" spc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r>
              <a:rPr lang="ko-KR" altLang="en-US" dirty="0"/>
              <a:t>제목을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43104177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1655110" y="98158"/>
            <a:ext cx="7893119" cy="514254"/>
          </a:xfrm>
        </p:spPr>
        <p:txBody>
          <a:bodyPr wrap="square" anchor="t">
            <a:spAutoFit/>
          </a:bodyPr>
          <a:lstStyle>
            <a:lvl1pPr algn="l">
              <a:defRPr sz="2721" b="0" spc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r>
              <a:rPr lang="ko-KR" altLang="en-US" dirty="0"/>
              <a:t>제목을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417065500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1655110" y="98158"/>
            <a:ext cx="7893119" cy="514254"/>
          </a:xfrm>
        </p:spPr>
        <p:txBody>
          <a:bodyPr wrap="square" anchor="t">
            <a:spAutoFit/>
          </a:bodyPr>
          <a:lstStyle>
            <a:lvl1pPr algn="l">
              <a:defRPr sz="2721" b="0" spc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r>
              <a:rPr lang="ko-KR" altLang="en-US" dirty="0"/>
              <a:t>제목을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392081691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1655110" y="98158"/>
            <a:ext cx="7893119" cy="514254"/>
          </a:xfrm>
        </p:spPr>
        <p:txBody>
          <a:bodyPr wrap="square" anchor="t">
            <a:spAutoFit/>
          </a:bodyPr>
          <a:lstStyle>
            <a:lvl1pPr algn="l">
              <a:defRPr sz="2721" b="0" spc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r>
              <a:rPr lang="ko-KR" altLang="en-US" dirty="0"/>
              <a:t>제목을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244206841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1655110" y="98158"/>
            <a:ext cx="7893119" cy="514254"/>
          </a:xfrm>
        </p:spPr>
        <p:txBody>
          <a:bodyPr wrap="square" anchor="t">
            <a:spAutoFit/>
          </a:bodyPr>
          <a:lstStyle>
            <a:lvl1pPr algn="l">
              <a:defRPr sz="2721" b="0" spc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r>
              <a:rPr lang="ko-KR" altLang="en-US" dirty="0"/>
              <a:t>제목을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155017761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1655110" y="98158"/>
            <a:ext cx="7893119" cy="514254"/>
          </a:xfrm>
        </p:spPr>
        <p:txBody>
          <a:bodyPr wrap="square" anchor="t">
            <a:spAutoFit/>
          </a:bodyPr>
          <a:lstStyle>
            <a:lvl1pPr algn="l">
              <a:defRPr sz="2721" b="0" spc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r>
              <a:rPr lang="ko-KR" altLang="en-US" dirty="0"/>
              <a:t>제목을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190942954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1655110" y="98158"/>
            <a:ext cx="7893119" cy="514254"/>
          </a:xfrm>
        </p:spPr>
        <p:txBody>
          <a:bodyPr wrap="square" anchor="t">
            <a:spAutoFit/>
          </a:bodyPr>
          <a:lstStyle>
            <a:lvl1pPr algn="l">
              <a:defRPr sz="2721" b="0" spc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r>
              <a:rPr lang="ko-KR" altLang="en-US" dirty="0"/>
              <a:t>제목을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36498896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828801" y="2743200"/>
            <a:ext cx="9497484" cy="1673225"/>
          </a:xfrm>
        </p:spPr>
        <p:txBody>
          <a:bodyPr anchor="t"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 dirty="0"/>
              <a:t>마스터 텍스트 스타일을 편집합니다</a:t>
            </a:r>
          </a:p>
        </p:txBody>
      </p:sp>
      <p:sp>
        <p:nvSpPr>
          <p:cNvPr id="7" name="직사각형 6"/>
          <p:cNvSpPr/>
          <p:nvPr/>
        </p:nvSpPr>
        <p:spPr bwMode="white">
          <a:xfrm>
            <a:off x="0" y="1524000"/>
            <a:ext cx="12192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8" name="직사각형 7"/>
          <p:cNvSpPr/>
          <p:nvPr/>
        </p:nvSpPr>
        <p:spPr>
          <a:xfrm>
            <a:off x="0" y="1600200"/>
            <a:ext cx="1727200" cy="990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9" name="직사각형 8"/>
          <p:cNvSpPr/>
          <p:nvPr/>
        </p:nvSpPr>
        <p:spPr>
          <a:xfrm>
            <a:off x="1828800" y="1600200"/>
            <a:ext cx="10363200" cy="990600"/>
          </a:xfrm>
          <a:prstGeom prst="rect">
            <a:avLst/>
          </a:prstGeom>
          <a:solidFill>
            <a:srgbClr val="BCEBD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28800" y="1600200"/>
            <a:ext cx="10160000" cy="990600"/>
          </a:xfrm>
        </p:spPr>
        <p:txBody>
          <a:bodyPr>
            <a:normAutofit/>
          </a:bodyPr>
          <a:lstStyle>
            <a:lvl1pPr algn="l">
              <a:buNone/>
              <a:defRPr sz="3600" b="0" cap="none">
                <a:solidFill>
                  <a:schemeClr val="tx1"/>
                </a:solidFill>
              </a:defRPr>
            </a:lvl1pPr>
          </a:lstStyle>
          <a:p>
            <a:r>
              <a:rPr kumimoji="0" lang="ko-KR" altLang="en-US" dirty="0"/>
              <a:t>마스터 제목 스타일 편집</a:t>
            </a:r>
            <a:endParaRPr kumimoji="0" lang="en-US" dirty="0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727200" cy="70167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1655110" y="98158"/>
            <a:ext cx="7893119" cy="514254"/>
          </a:xfrm>
        </p:spPr>
        <p:txBody>
          <a:bodyPr wrap="square" anchor="t">
            <a:spAutoFit/>
          </a:bodyPr>
          <a:lstStyle>
            <a:lvl1pPr algn="l">
              <a:defRPr sz="2721" b="0" spc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r>
              <a:rPr lang="ko-KR" altLang="en-US" dirty="0"/>
              <a:t>제목을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128323647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1655110" y="98158"/>
            <a:ext cx="7893119" cy="514254"/>
          </a:xfrm>
        </p:spPr>
        <p:txBody>
          <a:bodyPr wrap="square" anchor="t">
            <a:spAutoFit/>
          </a:bodyPr>
          <a:lstStyle>
            <a:lvl1pPr algn="l">
              <a:defRPr sz="2721" b="0" spc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r>
              <a:rPr lang="ko-KR" altLang="en-US" dirty="0"/>
              <a:t>제목을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324229574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1655110" y="98158"/>
            <a:ext cx="7893119" cy="514254"/>
          </a:xfrm>
        </p:spPr>
        <p:txBody>
          <a:bodyPr wrap="square" anchor="t">
            <a:spAutoFit/>
          </a:bodyPr>
          <a:lstStyle>
            <a:lvl1pPr algn="l">
              <a:defRPr sz="2721" b="0" spc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r>
              <a:rPr lang="ko-KR" altLang="en-US" dirty="0"/>
              <a:t>제목을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220401784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1655110" y="98158"/>
            <a:ext cx="7893119" cy="514254"/>
          </a:xfrm>
        </p:spPr>
        <p:txBody>
          <a:bodyPr wrap="square" anchor="t">
            <a:spAutoFit/>
          </a:bodyPr>
          <a:lstStyle>
            <a:lvl1pPr algn="l">
              <a:defRPr sz="2721" b="0" spc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r>
              <a:rPr lang="ko-KR" altLang="en-US" dirty="0"/>
              <a:t>제목을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95426198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1655110" y="98158"/>
            <a:ext cx="7893119" cy="514254"/>
          </a:xfrm>
        </p:spPr>
        <p:txBody>
          <a:bodyPr wrap="square" anchor="t">
            <a:spAutoFit/>
          </a:bodyPr>
          <a:lstStyle>
            <a:lvl1pPr algn="l">
              <a:defRPr sz="2721" b="0" spc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r>
              <a:rPr lang="ko-KR" altLang="en-US" dirty="0"/>
              <a:t>제목을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405367965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1655110" y="98158"/>
            <a:ext cx="7893119" cy="514254"/>
          </a:xfrm>
        </p:spPr>
        <p:txBody>
          <a:bodyPr wrap="square" anchor="t">
            <a:spAutoFit/>
          </a:bodyPr>
          <a:lstStyle>
            <a:lvl1pPr algn="l">
              <a:defRPr sz="2721" b="0" spc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r>
              <a:rPr lang="ko-KR" altLang="en-US" dirty="0"/>
              <a:t>제목을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36281372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812800" y="1589567"/>
            <a:ext cx="5181600" cy="4572000"/>
          </a:xfrm>
        </p:spPr>
        <p:txBody>
          <a:bodyPr/>
          <a:lstStyle/>
          <a:p>
            <a:pPr lvl="0" eaLnBrk="1" latinLnBrk="0" hangingPunct="1"/>
            <a:r>
              <a:rPr lang="ko-KR" altLang="en-US" dirty="0"/>
              <a:t>마스터 텍스트 스타일을 편집합니다</a:t>
            </a:r>
          </a:p>
          <a:p>
            <a:pPr lvl="1" eaLnBrk="1" latinLnBrk="0" hangingPunct="1"/>
            <a:r>
              <a:rPr lang="ko-KR" altLang="en-US" dirty="0"/>
              <a:t>둘째 수준</a:t>
            </a:r>
          </a:p>
          <a:p>
            <a:pPr lvl="2" eaLnBrk="1" latinLnBrk="0" hangingPunct="1"/>
            <a:r>
              <a:rPr lang="ko-KR" altLang="en-US" dirty="0"/>
              <a:t>셋째 수준</a:t>
            </a:r>
          </a:p>
          <a:p>
            <a:pPr lvl="3" eaLnBrk="1" latinLnBrk="0" hangingPunct="1"/>
            <a:r>
              <a:rPr lang="ko-KR" altLang="en-US" dirty="0"/>
              <a:t>넷째 수준</a:t>
            </a:r>
          </a:p>
          <a:p>
            <a:pPr lvl="4" eaLnBrk="1" latinLnBrk="0" hangingPunct="1"/>
            <a:r>
              <a:rPr lang="ko-KR" altLang="en-US" dirty="0"/>
              <a:t>다섯째 수준</a:t>
            </a:r>
            <a:endParaRPr kumimoji="0" lang="en-US" dirty="0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6459868" y="1589567"/>
            <a:ext cx="5181600" cy="45720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8" name="날짜 개체 틀 7"/>
          <p:cNvSpPr>
            <a:spLocks noGrp="1"/>
          </p:cNvSpPr>
          <p:nvPr>
            <p:ph type="dt" sz="half" idx="15"/>
          </p:nvPr>
        </p:nvSpPr>
        <p:spPr>
          <a:xfrm>
            <a:off x="8128000" y="6248401"/>
            <a:ext cx="3556000" cy="365125"/>
          </a:xfrm>
          <a:prstGeom prst="rect">
            <a:avLst/>
          </a:prstGeom>
        </p:spPr>
        <p:txBody>
          <a:bodyPr rtlCol="0"/>
          <a:lstStyle/>
          <a:p>
            <a:endParaRPr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6"/>
          </p:nvPr>
        </p:nvSpPr>
        <p:spPr>
          <a:xfrm>
            <a:off x="-11633" y="1036860"/>
            <a:ext cx="711200" cy="244476"/>
          </a:xfrm>
          <a:prstGeom prst="rect">
            <a:avLst/>
          </a:prstGeom>
        </p:spPr>
        <p:txBody>
          <a:bodyPr rtlCol="0"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7"/>
          </p:nvPr>
        </p:nvSpPr>
        <p:spPr>
          <a:xfrm>
            <a:off x="812801" y="6248207"/>
            <a:ext cx="7228111" cy="365125"/>
          </a:xfrm>
          <a:prstGeom prst="rect">
            <a:avLst/>
          </a:prstGeom>
        </p:spPr>
        <p:txBody>
          <a:bodyPr rtlCol="0"/>
          <a:lstStyle/>
          <a:p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11200" y="273050"/>
            <a:ext cx="108712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812800" y="2438400"/>
            <a:ext cx="5181600" cy="35814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quarter" idx="4"/>
          </p:nvPr>
        </p:nvSpPr>
        <p:spPr>
          <a:xfrm>
            <a:off x="6400800" y="2438400"/>
            <a:ext cx="5181600" cy="35814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6"/>
          </p:nvPr>
        </p:nvSpPr>
        <p:spPr>
          <a:xfrm>
            <a:off x="-11633" y="1036860"/>
            <a:ext cx="711200" cy="244476"/>
          </a:xfrm>
          <a:prstGeom prst="rect">
            <a:avLst/>
          </a:prstGeom>
        </p:spPr>
        <p:txBody>
          <a:bodyPr rtlCol="0"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"/>
          </p:nvPr>
        </p:nvSpPr>
        <p:spPr>
          <a:xfrm>
            <a:off x="812800" y="1752600"/>
            <a:ext cx="51816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3"/>
          </p:nvPr>
        </p:nvSpPr>
        <p:spPr>
          <a:xfrm>
            <a:off x="6400800" y="1752600"/>
            <a:ext cx="51816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-11633" y="1036860"/>
            <a:ext cx="711200" cy="24447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18D437B-2966-42F7-A2F5-9BD3A8A7CD30}"/>
              </a:ext>
            </a:extLst>
          </p:cNvPr>
          <p:cNvSpPr txBox="1"/>
          <p:nvPr userDrawn="1"/>
        </p:nvSpPr>
        <p:spPr>
          <a:xfrm>
            <a:off x="11444378" y="6446468"/>
            <a:ext cx="6480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AA0E80BF-A895-44FD-A81F-88B2D5F7ADFC}" type="slidenum">
              <a:rPr lang="ko-KR" altLang="en-US" sz="1400" smtClean="0"/>
              <a:t>‹#›</a:t>
            </a:fld>
            <a:endParaRPr lang="ko-KR" altLang="en-US" sz="1400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12800" y="273050"/>
            <a:ext cx="107696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128000" y="6248401"/>
            <a:ext cx="35560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812801" y="6248207"/>
            <a:ext cx="7228111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-11633" y="1036860"/>
            <a:ext cx="711200" cy="24447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812800" y="1752600"/>
            <a:ext cx="21336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3149600" y="1752600"/>
            <a:ext cx="8534400" cy="44196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133600" y="5486400"/>
            <a:ext cx="97536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8" name="직사각형 7"/>
          <p:cNvSpPr/>
          <p:nvPr/>
        </p:nvSpPr>
        <p:spPr bwMode="white">
          <a:xfrm>
            <a:off x="-12192" y="4572000"/>
            <a:ext cx="12192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9" name="직사각형 8"/>
          <p:cNvSpPr/>
          <p:nvPr/>
        </p:nvSpPr>
        <p:spPr>
          <a:xfrm>
            <a:off x="-12192" y="4663440"/>
            <a:ext cx="195072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0" name="직사각형 9"/>
          <p:cNvSpPr/>
          <p:nvPr/>
        </p:nvSpPr>
        <p:spPr>
          <a:xfrm>
            <a:off x="2060448" y="4654296"/>
            <a:ext cx="10131552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133600" y="4648200"/>
            <a:ext cx="97536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1" name="직사각형 10"/>
          <p:cNvSpPr/>
          <p:nvPr/>
        </p:nvSpPr>
        <p:spPr bwMode="white">
          <a:xfrm>
            <a:off x="1930400" y="0"/>
            <a:ext cx="134112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>
          <a:xfrm>
            <a:off x="8331200" y="6248401"/>
            <a:ext cx="3556000" cy="365125"/>
          </a:xfrm>
          <a:prstGeom prst="rect">
            <a:avLst/>
          </a:prstGeom>
        </p:spPr>
        <p:txBody>
          <a:bodyPr rtlCol="0"/>
          <a:lstStyle/>
          <a:p>
            <a:endParaRPr lang="ko-KR" alt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930400" cy="663578"/>
          </a:xfrm>
          <a:prstGeom prst="rect">
            <a:avLst/>
          </a:prstGeom>
        </p:spPr>
        <p:txBody>
          <a:bodyPr rtlCol="0"/>
          <a:lstStyle>
            <a:lvl1pPr>
              <a:defRPr sz="2800"/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>
          <a:xfrm>
            <a:off x="2133600" y="6248207"/>
            <a:ext cx="6096000" cy="365125"/>
          </a:xfrm>
          <a:prstGeom prst="rect">
            <a:avLst/>
          </a:prstGeom>
        </p:spPr>
        <p:txBody>
          <a:bodyPr rtlCol="0"/>
          <a:lstStyle/>
          <a:p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080768" y="0"/>
            <a:ext cx="10111232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ko-KR" altLang="en-US"/>
              <a:t>그림을 추가하려면 아이콘을 클릭하십시오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image" Target="../media/image4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microsoft.com/office/2007/relationships/hdphoto" Target="../media/hdphoto1.wdp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image" Target="../media/image3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C5AF1C30-4808-424C-A1B0-1103CA66CD9C}"/>
              </a:ext>
            </a:extLst>
          </p:cNvPr>
          <p:cNvSpPr/>
          <p:nvPr userDrawn="1"/>
        </p:nvSpPr>
        <p:spPr bwMode="white">
          <a:xfrm>
            <a:off x="3514" y="-5932"/>
            <a:ext cx="12188486" cy="66625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22" name="제목 개체 틀 21"/>
          <p:cNvSpPr>
            <a:spLocks noGrp="1"/>
          </p:cNvSpPr>
          <p:nvPr>
            <p:ph type="title"/>
          </p:nvPr>
        </p:nvSpPr>
        <p:spPr>
          <a:xfrm>
            <a:off x="1919536" y="44328"/>
            <a:ext cx="8136904" cy="558132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ko-KR" altLang="en-US" dirty="0"/>
              <a:t>마스터 제목 스타일 편집</a:t>
            </a:r>
            <a:endParaRPr kumimoji="0" lang="en-US" dirty="0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1631504" y="1124744"/>
            <a:ext cx="10243120" cy="5058876"/>
          </a:xfrm>
          <a:prstGeom prst="rect">
            <a:avLst/>
          </a:prstGeom>
        </p:spPr>
        <p:txBody>
          <a:bodyPr vert="horz">
            <a:noAutofit/>
          </a:bodyPr>
          <a:lstStyle/>
          <a:p>
            <a:pPr lvl="0" eaLnBrk="1" latinLnBrk="0" hangingPunct="1"/>
            <a:r>
              <a:rPr kumimoji="0" lang="ko-KR" altLang="en-US" dirty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dirty="0"/>
              <a:t>둘째 수준</a:t>
            </a:r>
          </a:p>
          <a:p>
            <a:pPr lvl="2" eaLnBrk="1" latinLnBrk="0" hangingPunct="1"/>
            <a:r>
              <a:rPr kumimoji="0" lang="ko-KR" altLang="en-US" dirty="0"/>
              <a:t>셋째 수준</a:t>
            </a:r>
          </a:p>
          <a:p>
            <a:pPr lvl="3" eaLnBrk="1" latinLnBrk="0" hangingPunct="1"/>
            <a:r>
              <a:rPr kumimoji="0" lang="ko-KR" altLang="en-US" dirty="0"/>
              <a:t>넷째 수준</a:t>
            </a:r>
          </a:p>
          <a:p>
            <a:pPr lvl="4" eaLnBrk="1" latinLnBrk="0" hangingPunct="1"/>
            <a:r>
              <a:rPr kumimoji="0" lang="ko-KR" altLang="en-US" dirty="0"/>
              <a:t>다섯째 수준</a:t>
            </a:r>
            <a:endParaRPr kumimoji="0"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239070-22DF-43F0-841A-90C0B73335F4}"/>
              </a:ext>
            </a:extLst>
          </p:cNvPr>
          <p:cNvSpPr txBox="1"/>
          <p:nvPr userDrawn="1"/>
        </p:nvSpPr>
        <p:spPr>
          <a:xfrm>
            <a:off x="11444378" y="6446468"/>
            <a:ext cx="6480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AA0E80BF-A895-44FD-A81F-88B2D5F7ADFC}" type="slidenum">
              <a:rPr lang="ko-KR" altLang="en-US" sz="1400" smtClean="0"/>
              <a:t>‹#›</a:t>
            </a:fld>
            <a:endParaRPr lang="ko-KR" altLang="en-US" sz="1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482303-7CD7-4D0C-8B16-EEE178D0DFEC}"/>
              </a:ext>
            </a:extLst>
          </p:cNvPr>
          <p:cNvSpPr txBox="1"/>
          <p:nvPr userDrawn="1"/>
        </p:nvSpPr>
        <p:spPr>
          <a:xfrm>
            <a:off x="10840772" y="95183"/>
            <a:ext cx="12516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Adobe Garamond Pro Bold" panose="02020702060506020403" pitchFamily="18" charset="0"/>
                <a:ea typeface="+mj-ea"/>
              </a:rPr>
              <a:t>JavaScript</a:t>
            </a:r>
            <a:endParaRPr lang="ko-KR" altLang="en-US" sz="2000" b="1" dirty="0">
              <a:solidFill>
                <a:schemeClr val="bg1"/>
              </a:solidFill>
              <a:latin typeface="Adobe Garamond Pro Bold" panose="02020702060506020403" pitchFamily="18" charset="0"/>
              <a:ea typeface="+mj-ea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D36132A-C430-43BF-9E73-3354AEF3454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7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8">
                    <a14:imgEffect>
                      <a14:brightnessContrast bright="-20000" contrast="20000"/>
                    </a14:imgEffect>
                  </a14:imgLayer>
                </a14:imgProps>
              </a:ext>
            </a:extLst>
          </a:blip>
          <a:srcRect t="-1" b="-7267"/>
          <a:stretch/>
        </p:blipFill>
        <p:spPr>
          <a:xfrm>
            <a:off x="11502" y="-227"/>
            <a:ext cx="551384" cy="69347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AEEC777-4837-4194-BD7B-4B396B409F2A}"/>
              </a:ext>
            </a:extLst>
          </p:cNvPr>
          <p:cNvPicPr>
            <a:picLocks noChangeAspect="1"/>
          </p:cNvPicPr>
          <p:nvPr userDrawn="1"/>
        </p:nvPicPr>
        <p:blipFill>
          <a:blip r:embed="rId39">
            <a:duotone>
              <a:schemeClr val="accent1">
                <a:shade val="45000"/>
                <a:satMod val="135000"/>
              </a:schemeClr>
              <a:prstClr val="white"/>
            </a:duotone>
            <a:alphaModFix amt="70000"/>
          </a:blip>
          <a:stretch>
            <a:fillRect/>
          </a:stretch>
        </p:blipFill>
        <p:spPr>
          <a:xfrm>
            <a:off x="106049" y="6265023"/>
            <a:ext cx="476363" cy="47371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89AB605-173B-4ECA-8F6C-A62E35ECE6BE}"/>
              </a:ext>
            </a:extLst>
          </p:cNvPr>
          <p:cNvSpPr txBox="1"/>
          <p:nvPr userDrawn="1"/>
        </p:nvSpPr>
        <p:spPr>
          <a:xfrm>
            <a:off x="511043" y="6381446"/>
            <a:ext cx="30640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>
                    <a:lumMod val="50000"/>
                  </a:schemeClr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인하공전 컴퓨터정보과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  <p:sldLayoutId id="2147483864" r:id="rId12"/>
    <p:sldLayoutId id="2147483865" r:id="rId13"/>
    <p:sldLayoutId id="2147483866" r:id="rId14"/>
    <p:sldLayoutId id="2147483867" r:id="rId15"/>
    <p:sldLayoutId id="2147483868" r:id="rId16"/>
    <p:sldLayoutId id="2147483869" r:id="rId17"/>
    <p:sldLayoutId id="2147483870" r:id="rId18"/>
    <p:sldLayoutId id="2147483871" r:id="rId19"/>
    <p:sldLayoutId id="2147483873" r:id="rId20"/>
    <p:sldLayoutId id="2147483874" r:id="rId21"/>
    <p:sldLayoutId id="2147483875" r:id="rId22"/>
    <p:sldLayoutId id="2147483876" r:id="rId23"/>
    <p:sldLayoutId id="2147483877" r:id="rId24"/>
    <p:sldLayoutId id="2147483878" r:id="rId25"/>
    <p:sldLayoutId id="2147483879" r:id="rId26"/>
    <p:sldLayoutId id="2147483880" r:id="rId27"/>
    <p:sldLayoutId id="2147483881" r:id="rId28"/>
    <p:sldLayoutId id="2147483882" r:id="rId29"/>
    <p:sldLayoutId id="2147483883" r:id="rId30"/>
    <p:sldLayoutId id="2147483884" r:id="rId31"/>
    <p:sldLayoutId id="2147483885" r:id="rId32"/>
    <p:sldLayoutId id="2147483886" r:id="rId33"/>
    <p:sldLayoutId id="2147483887" r:id="rId34"/>
    <p:sldLayoutId id="2147483888" r:id="rId35"/>
  </p:sldLayoutIdLst>
  <p:hf sldNum="0" hdr="0" ftr="0" dt="0"/>
  <p:txStyles>
    <p:titleStyle>
      <a:lvl1pPr algn="l" rtl="0" eaLnBrk="1" latinLnBrk="1" hangingPunct="1">
        <a:spcBef>
          <a:spcPct val="0"/>
        </a:spcBef>
        <a:buNone/>
        <a:defRPr kumimoji="0" sz="2800" kern="120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HY헤드라인M" panose="02030600000101010101" pitchFamily="18" charset="-127"/>
          <a:ea typeface="HY헤드라인M" panose="02030600000101010101" pitchFamily="18" charset="-127"/>
          <a:cs typeface="+mj-cs"/>
        </a:defRPr>
      </a:lvl1pPr>
    </p:titleStyle>
    <p:bodyStyle>
      <a:lvl1pPr marL="320040" indent="-320040" algn="l" rtl="0" eaLnBrk="1" latinLnBrk="1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1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1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1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1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1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1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1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1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extBox 67">
            <a:extLst>
              <a:ext uri="{FF2B5EF4-FFF2-40B4-BE49-F238E27FC236}">
                <a16:creationId xmlns:a16="http://schemas.microsoft.com/office/drawing/2014/main" id="{78FABD1B-FFF6-4899-8529-08355B3B9DA8}"/>
              </a:ext>
            </a:extLst>
          </p:cNvPr>
          <p:cNvSpPr txBox="1"/>
          <p:nvPr/>
        </p:nvSpPr>
        <p:spPr>
          <a:xfrm>
            <a:off x="7248128" y="5085184"/>
            <a:ext cx="3240360" cy="1192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600" dirty="0">
                <a:solidFill>
                  <a:schemeClr val="bg1"/>
                </a:solidFill>
              </a:rPr>
              <a:t>전 혜경</a:t>
            </a:r>
            <a:endParaRPr lang="en-US" altLang="ko-KR" sz="1600" dirty="0">
              <a:solidFill>
                <a:schemeClr val="bg1"/>
              </a:solidFill>
            </a:endParaRPr>
          </a:p>
          <a:p>
            <a:pPr algn="r">
              <a:lnSpc>
                <a:spcPct val="150000"/>
              </a:lnSpc>
            </a:pPr>
            <a:r>
              <a:rPr lang="en-US" altLang="ko-KR" sz="1600" dirty="0">
                <a:solidFill>
                  <a:schemeClr val="bg1"/>
                </a:solidFill>
              </a:rPr>
              <a:t>mjacad@naver.com</a:t>
            </a:r>
          </a:p>
          <a:p>
            <a:pPr algn="r">
              <a:lnSpc>
                <a:spcPct val="150000"/>
              </a:lnSpc>
            </a:pPr>
            <a:r>
              <a:rPr lang="en-US" altLang="ko-KR" sz="1600" dirty="0">
                <a:solidFill>
                  <a:schemeClr val="bg1"/>
                </a:solidFill>
              </a:rPr>
              <a:t>010-7338-5742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C414EB4-C1DB-4703-97A1-F8FBE894D8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0828"/>
          <a:stretch/>
        </p:blipFill>
        <p:spPr>
          <a:xfrm>
            <a:off x="4151784" y="924968"/>
            <a:ext cx="1939874" cy="1800753"/>
          </a:xfrm>
          <a:prstGeom prst="rect">
            <a:avLst/>
          </a:prstGeom>
        </p:spPr>
      </p:pic>
      <p:sp>
        <p:nvSpPr>
          <p:cNvPr id="5" name="제목 33">
            <a:extLst>
              <a:ext uri="{FF2B5EF4-FFF2-40B4-BE49-F238E27FC236}">
                <a16:creationId xmlns:a16="http://schemas.microsoft.com/office/drawing/2014/main" id="{CD5EA8E0-4B2B-4634-8642-F717C7A27915}"/>
              </a:ext>
            </a:extLst>
          </p:cNvPr>
          <p:cNvSpPr txBox="1">
            <a:spLocks/>
          </p:cNvSpPr>
          <p:nvPr/>
        </p:nvSpPr>
        <p:spPr>
          <a:xfrm>
            <a:off x="3431704" y="3140968"/>
            <a:ext cx="5256584" cy="856992"/>
          </a:xfrm>
          <a:prstGeom prst="rect">
            <a:avLst/>
          </a:prstGeom>
        </p:spPr>
        <p:txBody>
          <a:bodyPr/>
          <a:lstStyle>
            <a:lvl1pPr algn="ctr" defTabSz="1043056" rtl="0" eaLnBrk="1" latinLnBrk="1" hangingPunct="1">
              <a:spcBef>
                <a:spcPct val="0"/>
              </a:spcBef>
              <a:buNone/>
              <a:defRPr sz="50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sz="4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자바스크립트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8391FF-563F-45C7-9BB2-4A95B0277AE5}"/>
              </a:ext>
            </a:extLst>
          </p:cNvPr>
          <p:cNvSpPr txBox="1"/>
          <p:nvPr/>
        </p:nvSpPr>
        <p:spPr>
          <a:xfrm>
            <a:off x="4511824" y="3997960"/>
            <a:ext cx="3600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JavaScript &amp; </a:t>
            </a:r>
            <a:r>
              <a:rPr lang="en-US" altLang="ko-KR" sz="28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JQuery</a:t>
            </a:r>
            <a:endParaRPr lang="ko-KR" altLang="en-US" sz="2800" dirty="0">
              <a:solidFill>
                <a:schemeClr val="bg1"/>
              </a:solidFill>
              <a:latin typeface="Adobe Garamond Pro Bold" panose="02020702060506020403" pitchFamily="18" charset="0"/>
            </a:endParaRPr>
          </a:p>
        </p:txBody>
      </p:sp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id="{03C11FF2-E87B-41B1-878E-2E2D85A15DCB}"/>
              </a:ext>
            </a:extLst>
          </p:cNvPr>
          <p:cNvCxnSpPr>
            <a:cxnSpLocks/>
            <a:stCxn id="8" idx="2"/>
          </p:cNvCxnSpPr>
          <p:nvPr/>
        </p:nvCxnSpPr>
        <p:spPr>
          <a:xfrm rot="5400000" flipH="1" flipV="1">
            <a:off x="6003704" y="1769330"/>
            <a:ext cx="74407" cy="1838375"/>
          </a:xfrm>
          <a:prstGeom prst="bentConnector3">
            <a:avLst>
              <a:gd name="adj1" fmla="val -307229"/>
            </a:avLst>
          </a:prstGeom>
          <a:ln>
            <a:prstDash val="sysDot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361CAB8B-0FE9-08F3-3EDD-573311C9C056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059996" y="1732634"/>
            <a:ext cx="1758727" cy="856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8906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7911" y="3972869"/>
            <a:ext cx="4423029" cy="2585110"/>
          </a:xfrm>
          <a:prstGeom prst="rect">
            <a:avLst/>
          </a:prstGeom>
        </p:spPr>
      </p:pic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/>
            <a:r>
              <a:rPr lang="en-US" altLang="ko-KR" dirty="0"/>
              <a:t>DOM </a:t>
            </a:r>
            <a:r>
              <a:rPr lang="ko-KR" altLang="en-US" dirty="0"/>
              <a:t>객체와 </a:t>
            </a:r>
            <a:r>
              <a:rPr lang="en-US" altLang="ko-KR" dirty="0"/>
              <a:t>HTML </a:t>
            </a:r>
            <a:r>
              <a:rPr lang="ko-KR" altLang="en-US" dirty="0"/>
              <a:t>페이지의 화면 출력</a:t>
            </a:r>
          </a:p>
        </p:txBody>
      </p:sp>
      <p:sp>
        <p:nvSpPr>
          <p:cNvPr id="3" name="Rectangle 411"/>
          <p:cNvSpPr>
            <a:spLocks noChangeArrowheads="1"/>
          </p:cNvSpPr>
          <p:nvPr/>
        </p:nvSpPr>
        <p:spPr bwMode="auto">
          <a:xfrm>
            <a:off x="6149999" y="856696"/>
            <a:ext cx="1143000" cy="288032"/>
          </a:xfrm>
          <a:prstGeom prst="rect">
            <a:avLst/>
          </a:prstGeom>
          <a:solidFill>
            <a:srgbClr val="FFFF66"/>
          </a:solidFill>
          <a:ln w="9525">
            <a:solidFill>
              <a:srgbClr val="C0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36000" tIns="46038" rIns="36000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en-US" altLang="ko-KR" sz="1400">
                <a:solidFill>
                  <a:srgbClr val="0070C0"/>
                </a:solidFill>
                <a:latin typeface="Helvetica" pitchFamily="34" charset="0"/>
                <a:ea typeface="돋움" pitchFamily="50" charset="-127"/>
              </a:rPr>
              <a:t>document</a:t>
            </a:r>
          </a:p>
        </p:txBody>
      </p:sp>
      <p:sp>
        <p:nvSpPr>
          <p:cNvPr id="4" name="Rectangle 411"/>
          <p:cNvSpPr>
            <a:spLocks noChangeArrowheads="1"/>
          </p:cNvSpPr>
          <p:nvPr/>
        </p:nvSpPr>
        <p:spPr bwMode="auto">
          <a:xfrm>
            <a:off x="6149999" y="1389985"/>
            <a:ext cx="1143000" cy="312688"/>
          </a:xfrm>
          <a:prstGeom prst="rect">
            <a:avLst/>
          </a:prstGeom>
          <a:solidFill>
            <a:srgbClr val="FFFF66"/>
          </a:solidFill>
          <a:ln w="9525">
            <a:solidFill>
              <a:srgbClr val="C0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36000" tIns="46038" rIns="36000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en-US" altLang="ko-KR" sz="1400" dirty="0">
                <a:solidFill>
                  <a:srgbClr val="0070C0"/>
                </a:solidFill>
                <a:latin typeface="Helvetica" pitchFamily="34" charset="0"/>
                <a:ea typeface="돋움" pitchFamily="50" charset="-127"/>
              </a:rPr>
              <a:t>html</a:t>
            </a:r>
          </a:p>
        </p:txBody>
      </p:sp>
      <p:cxnSp>
        <p:nvCxnSpPr>
          <p:cNvPr id="5" name="직선 연결선 4"/>
          <p:cNvCxnSpPr>
            <a:stCxn id="3" idx="2"/>
            <a:endCxn id="4" idx="0"/>
          </p:cNvCxnSpPr>
          <p:nvPr/>
        </p:nvCxnSpPr>
        <p:spPr>
          <a:xfrm>
            <a:off x="6721499" y="1144729"/>
            <a:ext cx="0" cy="245257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411"/>
          <p:cNvSpPr>
            <a:spLocks noChangeArrowheads="1"/>
          </p:cNvSpPr>
          <p:nvPr/>
        </p:nvSpPr>
        <p:spPr bwMode="auto">
          <a:xfrm>
            <a:off x="4609478" y="2184010"/>
            <a:ext cx="770691" cy="324879"/>
          </a:xfrm>
          <a:prstGeom prst="rect">
            <a:avLst/>
          </a:prstGeom>
          <a:solidFill>
            <a:srgbClr val="FFFF66"/>
          </a:solidFill>
          <a:ln w="9525">
            <a:solidFill>
              <a:srgbClr val="C0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36000" tIns="46038" rIns="36000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en-US" altLang="ko-KR" sz="1400" dirty="0">
                <a:solidFill>
                  <a:srgbClr val="0070C0"/>
                </a:solidFill>
                <a:latin typeface="Helvetica" pitchFamily="34" charset="0"/>
                <a:ea typeface="돋움" pitchFamily="50" charset="-127"/>
              </a:rPr>
              <a:t>head</a:t>
            </a:r>
          </a:p>
        </p:txBody>
      </p:sp>
      <p:sp>
        <p:nvSpPr>
          <p:cNvPr id="8" name="Rectangle 411"/>
          <p:cNvSpPr>
            <a:spLocks noChangeArrowheads="1"/>
          </p:cNvSpPr>
          <p:nvPr/>
        </p:nvSpPr>
        <p:spPr bwMode="auto">
          <a:xfrm>
            <a:off x="8363743" y="2173133"/>
            <a:ext cx="765182" cy="324878"/>
          </a:xfrm>
          <a:prstGeom prst="rect">
            <a:avLst/>
          </a:prstGeom>
          <a:solidFill>
            <a:srgbClr val="FFFF66"/>
          </a:solidFill>
          <a:ln w="9525">
            <a:solidFill>
              <a:srgbClr val="C0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36000" tIns="46038" rIns="36000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en-US" altLang="ko-KR" sz="1400" dirty="0">
                <a:solidFill>
                  <a:srgbClr val="0070C0"/>
                </a:solidFill>
                <a:latin typeface="Helvetica" pitchFamily="34" charset="0"/>
                <a:ea typeface="돋움" pitchFamily="50" charset="-127"/>
              </a:rPr>
              <a:t>body</a:t>
            </a:r>
          </a:p>
        </p:txBody>
      </p:sp>
      <p:sp>
        <p:nvSpPr>
          <p:cNvPr id="10" name="Rectangle 411"/>
          <p:cNvSpPr>
            <a:spLocks noChangeArrowheads="1"/>
          </p:cNvSpPr>
          <p:nvPr/>
        </p:nvSpPr>
        <p:spPr bwMode="auto">
          <a:xfrm>
            <a:off x="4587674" y="2912765"/>
            <a:ext cx="831953" cy="319309"/>
          </a:xfrm>
          <a:prstGeom prst="rect">
            <a:avLst/>
          </a:prstGeom>
          <a:solidFill>
            <a:srgbClr val="FFFF66"/>
          </a:solidFill>
          <a:ln w="12700">
            <a:solidFill>
              <a:srgbClr val="C0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36000" tIns="46038" rIns="36000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en-US" altLang="ko-KR" sz="1400" dirty="0">
                <a:solidFill>
                  <a:srgbClr val="0070C0"/>
                </a:solidFill>
                <a:latin typeface="Helvetica" pitchFamily="34" charset="0"/>
                <a:ea typeface="돋움" pitchFamily="50" charset="-127"/>
              </a:rPr>
              <a:t>title</a:t>
            </a:r>
          </a:p>
        </p:txBody>
      </p:sp>
      <p:cxnSp>
        <p:nvCxnSpPr>
          <p:cNvPr id="11" name="직선 연결선 10"/>
          <p:cNvCxnSpPr>
            <a:stCxn id="6" idx="2"/>
            <a:endCxn id="10" idx="0"/>
          </p:cNvCxnSpPr>
          <p:nvPr/>
        </p:nvCxnSpPr>
        <p:spPr>
          <a:xfrm>
            <a:off x="4994824" y="2508888"/>
            <a:ext cx="8827" cy="403876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411"/>
          <p:cNvSpPr>
            <a:spLocks noChangeArrowheads="1"/>
          </p:cNvSpPr>
          <p:nvPr/>
        </p:nvSpPr>
        <p:spPr bwMode="auto">
          <a:xfrm>
            <a:off x="7655815" y="3046356"/>
            <a:ext cx="562790" cy="319309"/>
          </a:xfrm>
          <a:prstGeom prst="rect">
            <a:avLst/>
          </a:prstGeom>
          <a:solidFill>
            <a:srgbClr val="FFFF66"/>
          </a:solidFill>
          <a:ln w="9525">
            <a:solidFill>
              <a:srgbClr val="C0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36000" tIns="46038" rIns="36000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en-US" altLang="ko-KR" sz="1400" dirty="0">
                <a:solidFill>
                  <a:srgbClr val="0070C0"/>
                </a:solidFill>
                <a:latin typeface="Helvetica" pitchFamily="34" charset="0"/>
                <a:ea typeface="돋움" pitchFamily="50" charset="-127"/>
              </a:rPr>
              <a:t>p</a:t>
            </a:r>
          </a:p>
        </p:txBody>
      </p:sp>
      <p:sp>
        <p:nvSpPr>
          <p:cNvPr id="19" name="Rectangle 411"/>
          <p:cNvSpPr>
            <a:spLocks noChangeArrowheads="1"/>
          </p:cNvSpPr>
          <p:nvPr/>
        </p:nvSpPr>
        <p:spPr bwMode="auto">
          <a:xfrm>
            <a:off x="9480376" y="3055026"/>
            <a:ext cx="576064" cy="301966"/>
          </a:xfrm>
          <a:prstGeom prst="rect">
            <a:avLst/>
          </a:prstGeom>
          <a:solidFill>
            <a:srgbClr val="FFFF66"/>
          </a:solidFill>
          <a:ln w="9525">
            <a:solidFill>
              <a:srgbClr val="C0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36000" tIns="46038" rIns="36000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en-US" altLang="ko-KR" sz="1400" dirty="0">
                <a:solidFill>
                  <a:srgbClr val="0070C0"/>
                </a:solidFill>
                <a:latin typeface="Helvetica" pitchFamily="34" charset="0"/>
                <a:ea typeface="돋움" pitchFamily="50" charset="-127"/>
              </a:rPr>
              <a:t>form</a:t>
            </a:r>
          </a:p>
        </p:txBody>
      </p:sp>
      <p:sp>
        <p:nvSpPr>
          <p:cNvPr id="20" name="Rectangle 411"/>
          <p:cNvSpPr>
            <a:spLocks noChangeArrowheads="1"/>
          </p:cNvSpPr>
          <p:nvPr/>
        </p:nvSpPr>
        <p:spPr bwMode="auto">
          <a:xfrm>
            <a:off x="7937209" y="4006379"/>
            <a:ext cx="562790" cy="319309"/>
          </a:xfrm>
          <a:prstGeom prst="rect">
            <a:avLst/>
          </a:prstGeom>
          <a:solidFill>
            <a:srgbClr val="FFFF66"/>
          </a:solidFill>
          <a:ln w="9525">
            <a:solidFill>
              <a:srgbClr val="C0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36000" tIns="46038" rIns="36000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en-US" altLang="ko-KR" sz="1400" dirty="0">
                <a:solidFill>
                  <a:srgbClr val="0070C0"/>
                </a:solidFill>
                <a:latin typeface="Helvetica" pitchFamily="34" charset="0"/>
                <a:ea typeface="돋움" pitchFamily="50" charset="-127"/>
              </a:rPr>
              <a:t>span</a:t>
            </a:r>
          </a:p>
        </p:txBody>
      </p:sp>
      <p:sp>
        <p:nvSpPr>
          <p:cNvPr id="22" name="Rectangle 411"/>
          <p:cNvSpPr>
            <a:spLocks noChangeArrowheads="1"/>
          </p:cNvSpPr>
          <p:nvPr/>
        </p:nvSpPr>
        <p:spPr bwMode="auto">
          <a:xfrm>
            <a:off x="8781937" y="4379150"/>
            <a:ext cx="562790" cy="319309"/>
          </a:xfrm>
          <a:prstGeom prst="rect">
            <a:avLst/>
          </a:prstGeom>
          <a:solidFill>
            <a:srgbClr val="FFFF66"/>
          </a:solidFill>
          <a:ln w="9525">
            <a:solidFill>
              <a:srgbClr val="C0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36000" tIns="46038" rIns="36000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en-US" altLang="ko-KR" sz="1400" dirty="0">
                <a:solidFill>
                  <a:srgbClr val="0070C0"/>
                </a:solidFill>
                <a:latin typeface="Helvetica" pitchFamily="34" charset="0"/>
                <a:ea typeface="돋움" pitchFamily="50" charset="-127"/>
              </a:rPr>
              <a:t>input</a:t>
            </a:r>
          </a:p>
        </p:txBody>
      </p:sp>
      <p:sp>
        <p:nvSpPr>
          <p:cNvPr id="24" name="Rectangle 411"/>
          <p:cNvSpPr>
            <a:spLocks noChangeArrowheads="1"/>
          </p:cNvSpPr>
          <p:nvPr/>
        </p:nvSpPr>
        <p:spPr bwMode="auto">
          <a:xfrm>
            <a:off x="9480376" y="5008426"/>
            <a:ext cx="562790" cy="319309"/>
          </a:xfrm>
          <a:prstGeom prst="rect">
            <a:avLst/>
          </a:prstGeom>
          <a:solidFill>
            <a:srgbClr val="FFFF66"/>
          </a:solidFill>
          <a:ln w="9525">
            <a:solidFill>
              <a:srgbClr val="C0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36000" tIns="46038" rIns="36000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en-US" altLang="ko-KR" sz="1400" dirty="0">
                <a:solidFill>
                  <a:srgbClr val="0070C0"/>
                </a:solidFill>
                <a:latin typeface="Helvetica" pitchFamily="34" charset="0"/>
                <a:ea typeface="돋움" pitchFamily="50" charset="-127"/>
              </a:rPr>
              <a:t>input</a:t>
            </a:r>
          </a:p>
        </p:txBody>
      </p:sp>
      <p:sp>
        <p:nvSpPr>
          <p:cNvPr id="28" name="Rectangle 411"/>
          <p:cNvSpPr>
            <a:spLocks noChangeArrowheads="1"/>
          </p:cNvSpPr>
          <p:nvPr/>
        </p:nvSpPr>
        <p:spPr bwMode="auto">
          <a:xfrm>
            <a:off x="10397421" y="5401307"/>
            <a:ext cx="499710" cy="319309"/>
          </a:xfrm>
          <a:prstGeom prst="rect">
            <a:avLst/>
          </a:prstGeom>
          <a:solidFill>
            <a:srgbClr val="FFFF66"/>
          </a:solidFill>
          <a:ln w="9525">
            <a:solidFill>
              <a:srgbClr val="C0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36000" tIns="46038" rIns="36000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en-US" altLang="ko-KR" sz="1400" dirty="0" err="1">
                <a:solidFill>
                  <a:srgbClr val="0070C0"/>
                </a:solidFill>
                <a:latin typeface="Helvetica" pitchFamily="34" charset="0"/>
                <a:ea typeface="돋움" pitchFamily="50" charset="-127"/>
              </a:rPr>
              <a:t>hr</a:t>
            </a:r>
            <a:endParaRPr lang="en-US" altLang="ko-KR" sz="1400" dirty="0">
              <a:solidFill>
                <a:srgbClr val="0070C0"/>
              </a:solidFill>
              <a:latin typeface="Helvetica" pitchFamily="34" charset="0"/>
              <a:ea typeface="돋움" pitchFamily="50" charset="-127"/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3048260" y="4227473"/>
            <a:ext cx="1441325" cy="288032"/>
          </a:xfrm>
          <a:prstGeom prst="ellipse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모서리가 둥근 직사각형 38"/>
          <p:cNvSpPr/>
          <p:nvPr/>
        </p:nvSpPr>
        <p:spPr>
          <a:xfrm>
            <a:off x="2826156" y="5101815"/>
            <a:ext cx="1974201" cy="540875"/>
          </a:xfrm>
          <a:prstGeom prst="round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0" name="꺾인 연결선 49"/>
          <p:cNvCxnSpPr>
            <a:stCxn id="4" idx="2"/>
            <a:endCxn id="8" idx="0"/>
          </p:cNvCxnSpPr>
          <p:nvPr/>
        </p:nvCxnSpPr>
        <p:spPr>
          <a:xfrm rot="16200000" flipH="1">
            <a:off x="7498686" y="925486"/>
            <a:ext cx="470460" cy="2024835"/>
          </a:xfrm>
          <a:prstGeom prst="bentConnector3">
            <a:avLst/>
          </a:prstGeom>
          <a:ln>
            <a:solidFill>
              <a:schemeClr val="accent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꺾인 연결선 53"/>
          <p:cNvCxnSpPr>
            <a:stCxn id="4" idx="2"/>
            <a:endCxn id="6" idx="0"/>
          </p:cNvCxnSpPr>
          <p:nvPr/>
        </p:nvCxnSpPr>
        <p:spPr>
          <a:xfrm rot="5400000">
            <a:off x="5617493" y="1080003"/>
            <a:ext cx="481336" cy="1726676"/>
          </a:xfrm>
          <a:prstGeom prst="bentConnector3">
            <a:avLst/>
          </a:prstGeom>
          <a:ln>
            <a:solidFill>
              <a:schemeClr val="accent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모서리가 둥근 직사각형 62"/>
          <p:cNvSpPr/>
          <p:nvPr/>
        </p:nvSpPr>
        <p:spPr>
          <a:xfrm>
            <a:off x="3512747" y="5178014"/>
            <a:ext cx="1191694" cy="388475"/>
          </a:xfrm>
          <a:prstGeom prst="round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자유형 67"/>
          <p:cNvSpPr/>
          <p:nvPr/>
        </p:nvSpPr>
        <p:spPr>
          <a:xfrm>
            <a:off x="3928125" y="3118177"/>
            <a:ext cx="776317" cy="1109296"/>
          </a:xfrm>
          <a:custGeom>
            <a:avLst/>
            <a:gdLst>
              <a:gd name="connsiteX0" fmla="*/ 626534 w 626534"/>
              <a:gd name="connsiteY0" fmla="*/ 0 h 855134"/>
              <a:gd name="connsiteX1" fmla="*/ 160867 w 626534"/>
              <a:gd name="connsiteY1" fmla="*/ 347134 h 855134"/>
              <a:gd name="connsiteX2" fmla="*/ 0 w 626534"/>
              <a:gd name="connsiteY2" fmla="*/ 855134 h 855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6534" h="855134">
                <a:moveTo>
                  <a:pt x="626534" y="0"/>
                </a:moveTo>
                <a:cubicBezTo>
                  <a:pt x="445911" y="102306"/>
                  <a:pt x="265289" y="204612"/>
                  <a:pt x="160867" y="347134"/>
                </a:cubicBezTo>
                <a:cubicBezTo>
                  <a:pt x="56445" y="489656"/>
                  <a:pt x="31044" y="769056"/>
                  <a:pt x="0" y="855134"/>
                </a:cubicBezTo>
              </a:path>
            </a:pathLst>
          </a:custGeom>
          <a:noFill/>
          <a:ln w="19050">
            <a:solidFill>
              <a:srgbClr val="FF000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2" name="꺾인 연결선 71"/>
          <p:cNvCxnSpPr>
            <a:stCxn id="19" idx="2"/>
            <a:endCxn id="22" idx="0"/>
          </p:cNvCxnSpPr>
          <p:nvPr/>
        </p:nvCxnSpPr>
        <p:spPr>
          <a:xfrm rot="5400000">
            <a:off x="8904793" y="3515532"/>
            <a:ext cx="1022157" cy="705076"/>
          </a:xfrm>
          <a:prstGeom prst="bentConnector3">
            <a:avLst/>
          </a:prstGeom>
          <a:ln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꺾인 연결선 73"/>
          <p:cNvCxnSpPr>
            <a:stCxn id="19" idx="2"/>
            <a:endCxn id="28" idx="0"/>
          </p:cNvCxnSpPr>
          <p:nvPr/>
        </p:nvCxnSpPr>
        <p:spPr>
          <a:xfrm rot="16200000" flipH="1">
            <a:off x="9185685" y="3939715"/>
            <a:ext cx="2044314" cy="878868"/>
          </a:xfrm>
          <a:prstGeom prst="bentConnector3">
            <a:avLst>
              <a:gd name="adj1" fmla="val 24736"/>
            </a:avLst>
          </a:prstGeom>
          <a:ln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75"/>
          <p:cNvCxnSpPr>
            <a:stCxn id="19" idx="2"/>
            <a:endCxn id="24" idx="0"/>
          </p:cNvCxnSpPr>
          <p:nvPr/>
        </p:nvCxnSpPr>
        <p:spPr>
          <a:xfrm flipH="1">
            <a:off x="9761772" y="3356993"/>
            <a:ext cx="6637" cy="1651433"/>
          </a:xfrm>
          <a:prstGeom prst="straightConnector1">
            <a:avLst/>
          </a:prstGeom>
          <a:ln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꺾인 연결선 85"/>
          <p:cNvCxnSpPr>
            <a:stCxn id="8" idx="2"/>
            <a:endCxn id="19" idx="0"/>
          </p:cNvCxnSpPr>
          <p:nvPr/>
        </p:nvCxnSpPr>
        <p:spPr>
          <a:xfrm rot="16200000" flipH="1">
            <a:off x="8978865" y="2265481"/>
            <a:ext cx="557015" cy="1022074"/>
          </a:xfrm>
          <a:prstGeom prst="bentConnector3">
            <a:avLst/>
          </a:prstGeom>
          <a:ln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꺾인 연결선 87"/>
          <p:cNvCxnSpPr>
            <a:stCxn id="8" idx="2"/>
            <a:endCxn id="12" idx="0"/>
          </p:cNvCxnSpPr>
          <p:nvPr/>
        </p:nvCxnSpPr>
        <p:spPr>
          <a:xfrm rot="5400000">
            <a:off x="8067600" y="2367621"/>
            <a:ext cx="548344" cy="809124"/>
          </a:xfrm>
          <a:prstGeom prst="bentConnector3">
            <a:avLst/>
          </a:prstGeom>
          <a:ln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꺾인 연결선 100"/>
          <p:cNvCxnSpPr>
            <a:stCxn id="12" idx="2"/>
            <a:endCxn id="20" idx="0"/>
          </p:cNvCxnSpPr>
          <p:nvPr/>
        </p:nvCxnSpPr>
        <p:spPr>
          <a:xfrm rot="16200000" flipH="1">
            <a:off x="7757550" y="3545324"/>
            <a:ext cx="640714" cy="281394"/>
          </a:xfrm>
          <a:prstGeom prst="bentConnector3">
            <a:avLst/>
          </a:prstGeom>
          <a:ln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자유형 107"/>
          <p:cNvSpPr/>
          <p:nvPr/>
        </p:nvSpPr>
        <p:spPr>
          <a:xfrm>
            <a:off x="4806993" y="3232073"/>
            <a:ext cx="2926923" cy="1972812"/>
          </a:xfrm>
          <a:custGeom>
            <a:avLst/>
            <a:gdLst>
              <a:gd name="connsiteX0" fmla="*/ 2929466 w 2929466"/>
              <a:gd name="connsiteY0" fmla="*/ 0 h 1778000"/>
              <a:gd name="connsiteX1" fmla="*/ 2556933 w 2929466"/>
              <a:gd name="connsiteY1" fmla="*/ 1126067 h 1778000"/>
              <a:gd name="connsiteX2" fmla="*/ 1600200 w 2929466"/>
              <a:gd name="connsiteY2" fmla="*/ 1608667 h 1778000"/>
              <a:gd name="connsiteX3" fmla="*/ 0 w 2929466"/>
              <a:gd name="connsiteY3" fmla="*/ 1778000 h 177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29466" h="1778000">
                <a:moveTo>
                  <a:pt x="2929466" y="0"/>
                </a:moveTo>
                <a:cubicBezTo>
                  <a:pt x="2853971" y="428978"/>
                  <a:pt x="2778477" y="857956"/>
                  <a:pt x="2556933" y="1126067"/>
                </a:cubicBezTo>
                <a:cubicBezTo>
                  <a:pt x="2335389" y="1394178"/>
                  <a:pt x="2026355" y="1500012"/>
                  <a:pt x="1600200" y="1608667"/>
                </a:cubicBezTo>
                <a:cubicBezTo>
                  <a:pt x="1174044" y="1717323"/>
                  <a:pt x="276578" y="1754011"/>
                  <a:pt x="0" y="1778000"/>
                </a:cubicBezTo>
              </a:path>
            </a:pathLst>
          </a:custGeom>
          <a:noFill/>
          <a:ln>
            <a:solidFill>
              <a:srgbClr val="FF000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자유형 108"/>
          <p:cNvSpPr/>
          <p:nvPr/>
        </p:nvSpPr>
        <p:spPr>
          <a:xfrm>
            <a:off x="4609477" y="4325689"/>
            <a:ext cx="3609126" cy="1064915"/>
          </a:xfrm>
          <a:custGeom>
            <a:avLst/>
            <a:gdLst>
              <a:gd name="connsiteX0" fmla="*/ 3733800 w 3733800"/>
              <a:gd name="connsiteY0" fmla="*/ 0 h 778933"/>
              <a:gd name="connsiteX1" fmla="*/ 3115734 w 3733800"/>
              <a:gd name="connsiteY1" fmla="*/ 381000 h 778933"/>
              <a:gd name="connsiteX2" fmla="*/ 2082800 w 3733800"/>
              <a:gd name="connsiteY2" fmla="*/ 668867 h 778933"/>
              <a:gd name="connsiteX3" fmla="*/ 0 w 3733800"/>
              <a:gd name="connsiteY3" fmla="*/ 778933 h 778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33800" h="778933">
                <a:moveTo>
                  <a:pt x="3733800" y="0"/>
                </a:moveTo>
                <a:cubicBezTo>
                  <a:pt x="3562350" y="134761"/>
                  <a:pt x="3390901" y="269522"/>
                  <a:pt x="3115734" y="381000"/>
                </a:cubicBezTo>
                <a:cubicBezTo>
                  <a:pt x="2840567" y="492478"/>
                  <a:pt x="2602089" y="602545"/>
                  <a:pt x="2082800" y="668867"/>
                </a:cubicBezTo>
                <a:cubicBezTo>
                  <a:pt x="1563511" y="735189"/>
                  <a:pt x="349955" y="759178"/>
                  <a:pt x="0" y="778933"/>
                </a:cubicBezTo>
              </a:path>
            </a:pathLst>
          </a:custGeom>
          <a:noFill/>
          <a:ln>
            <a:solidFill>
              <a:srgbClr val="FF000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" name="자유형 109"/>
          <p:cNvSpPr/>
          <p:nvPr/>
        </p:nvSpPr>
        <p:spPr>
          <a:xfrm>
            <a:off x="4272395" y="4698458"/>
            <a:ext cx="4790936" cy="1153027"/>
          </a:xfrm>
          <a:custGeom>
            <a:avLst/>
            <a:gdLst>
              <a:gd name="connsiteX0" fmla="*/ 4546600 w 4546600"/>
              <a:gd name="connsiteY0" fmla="*/ 0 h 829734"/>
              <a:gd name="connsiteX1" fmla="*/ 3462867 w 4546600"/>
              <a:gd name="connsiteY1" fmla="*/ 397934 h 829734"/>
              <a:gd name="connsiteX2" fmla="*/ 0 w 4546600"/>
              <a:gd name="connsiteY2" fmla="*/ 829734 h 829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46600" h="829734">
                <a:moveTo>
                  <a:pt x="4546600" y="0"/>
                </a:moveTo>
                <a:cubicBezTo>
                  <a:pt x="4383617" y="129822"/>
                  <a:pt x="4220634" y="259645"/>
                  <a:pt x="3462867" y="397934"/>
                </a:cubicBezTo>
                <a:cubicBezTo>
                  <a:pt x="2705100" y="536223"/>
                  <a:pt x="585611" y="759179"/>
                  <a:pt x="0" y="829734"/>
                </a:cubicBezTo>
              </a:path>
            </a:pathLst>
          </a:custGeom>
          <a:noFill/>
          <a:ln>
            <a:solidFill>
              <a:srgbClr val="FF000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" name="자유형 110"/>
          <p:cNvSpPr/>
          <p:nvPr/>
        </p:nvSpPr>
        <p:spPr>
          <a:xfrm>
            <a:off x="5137439" y="5327735"/>
            <a:ext cx="4535557" cy="629275"/>
          </a:xfrm>
          <a:custGeom>
            <a:avLst/>
            <a:gdLst>
              <a:gd name="connsiteX0" fmla="*/ 4546600 w 4546600"/>
              <a:gd name="connsiteY0" fmla="*/ 0 h 829734"/>
              <a:gd name="connsiteX1" fmla="*/ 3462867 w 4546600"/>
              <a:gd name="connsiteY1" fmla="*/ 397934 h 829734"/>
              <a:gd name="connsiteX2" fmla="*/ 0 w 4546600"/>
              <a:gd name="connsiteY2" fmla="*/ 829734 h 829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46600" h="829734">
                <a:moveTo>
                  <a:pt x="4546600" y="0"/>
                </a:moveTo>
                <a:cubicBezTo>
                  <a:pt x="4383617" y="129822"/>
                  <a:pt x="4220634" y="259645"/>
                  <a:pt x="3462867" y="397934"/>
                </a:cubicBezTo>
                <a:cubicBezTo>
                  <a:pt x="2705100" y="536223"/>
                  <a:pt x="585611" y="759179"/>
                  <a:pt x="0" y="829734"/>
                </a:cubicBezTo>
              </a:path>
            </a:pathLst>
          </a:custGeom>
          <a:noFill/>
          <a:ln>
            <a:solidFill>
              <a:srgbClr val="FF000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" name="자유형 111"/>
          <p:cNvSpPr/>
          <p:nvPr/>
        </p:nvSpPr>
        <p:spPr>
          <a:xfrm>
            <a:off x="6576651" y="5720616"/>
            <a:ext cx="3960440" cy="418229"/>
          </a:xfrm>
          <a:custGeom>
            <a:avLst/>
            <a:gdLst>
              <a:gd name="connsiteX0" fmla="*/ 4546600 w 4546600"/>
              <a:gd name="connsiteY0" fmla="*/ 0 h 829734"/>
              <a:gd name="connsiteX1" fmla="*/ 3462867 w 4546600"/>
              <a:gd name="connsiteY1" fmla="*/ 397934 h 829734"/>
              <a:gd name="connsiteX2" fmla="*/ 0 w 4546600"/>
              <a:gd name="connsiteY2" fmla="*/ 829734 h 829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46600" h="829734">
                <a:moveTo>
                  <a:pt x="4546600" y="0"/>
                </a:moveTo>
                <a:cubicBezTo>
                  <a:pt x="4383617" y="129822"/>
                  <a:pt x="4220634" y="259645"/>
                  <a:pt x="3462867" y="397934"/>
                </a:cubicBezTo>
                <a:cubicBezTo>
                  <a:pt x="2705100" y="536223"/>
                  <a:pt x="585611" y="759179"/>
                  <a:pt x="0" y="829734"/>
                </a:cubicBezTo>
              </a:path>
            </a:pathLst>
          </a:custGeom>
          <a:noFill/>
          <a:ln>
            <a:solidFill>
              <a:srgbClr val="FF000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3" name="모서리가 둥근 직사각형 112"/>
          <p:cNvSpPr/>
          <p:nvPr/>
        </p:nvSpPr>
        <p:spPr>
          <a:xfrm>
            <a:off x="2768693" y="5059900"/>
            <a:ext cx="4240006" cy="1372964"/>
          </a:xfrm>
          <a:prstGeom prst="roundRect">
            <a:avLst>
              <a:gd name="adj" fmla="val 8475"/>
            </a:avLst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5" name="자유형 114"/>
          <p:cNvSpPr/>
          <p:nvPr/>
        </p:nvSpPr>
        <p:spPr>
          <a:xfrm>
            <a:off x="5432989" y="2346448"/>
            <a:ext cx="3056686" cy="2698782"/>
          </a:xfrm>
          <a:custGeom>
            <a:avLst/>
            <a:gdLst>
              <a:gd name="connsiteX0" fmla="*/ 2590800 w 2590800"/>
              <a:gd name="connsiteY0" fmla="*/ 0 h 2336800"/>
              <a:gd name="connsiteX1" fmla="*/ 812800 w 2590800"/>
              <a:gd name="connsiteY1" fmla="*/ 508000 h 2336800"/>
              <a:gd name="connsiteX2" fmla="*/ 203200 w 2590800"/>
              <a:gd name="connsiteY2" fmla="*/ 1286934 h 2336800"/>
              <a:gd name="connsiteX3" fmla="*/ 0 w 2590800"/>
              <a:gd name="connsiteY3" fmla="*/ 2336800 h 233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90800" h="2336800">
                <a:moveTo>
                  <a:pt x="2590800" y="0"/>
                </a:moveTo>
                <a:cubicBezTo>
                  <a:pt x="1900766" y="146755"/>
                  <a:pt x="1210733" y="293511"/>
                  <a:pt x="812800" y="508000"/>
                </a:cubicBezTo>
                <a:cubicBezTo>
                  <a:pt x="414867" y="722489"/>
                  <a:pt x="338667" y="982134"/>
                  <a:pt x="203200" y="1286934"/>
                </a:cubicBezTo>
                <a:cubicBezTo>
                  <a:pt x="67733" y="1591734"/>
                  <a:pt x="33866" y="1964267"/>
                  <a:pt x="0" y="2336800"/>
                </a:cubicBezTo>
              </a:path>
            </a:pathLst>
          </a:custGeom>
          <a:noFill/>
          <a:ln w="28575">
            <a:solidFill>
              <a:srgbClr val="00B05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2749794" y="1088191"/>
            <a:ext cx="1664575" cy="738664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  <a:effectLst/>
        </p:spPr>
        <p:txBody>
          <a:bodyPr wrap="square">
            <a:spAutoFit/>
          </a:bodyPr>
          <a:lstStyle/>
          <a:p>
            <a:pPr algn="just" fontAlgn="base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DOM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객체를 제어하면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HTML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태그 제어 효과 발생</a:t>
            </a:r>
          </a:p>
        </p:txBody>
      </p:sp>
    </p:spTree>
    <p:extLst>
      <p:ext uri="{BB962C8B-B14F-4D97-AF65-F5344CB8AC3E}">
        <p14:creationId xmlns:p14="http://schemas.microsoft.com/office/powerpoint/2010/main" val="32221250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91544" y="44624"/>
            <a:ext cx="6480720" cy="576064"/>
          </a:xfrm>
        </p:spPr>
        <p:txBody>
          <a:bodyPr/>
          <a:lstStyle/>
          <a:p>
            <a:pPr lvl="0"/>
            <a:r>
              <a:rPr lang="en-US" altLang="ko-KR" dirty="0"/>
              <a:t>HTML </a:t>
            </a:r>
            <a:r>
              <a:rPr lang="ko-KR" altLang="en-US" dirty="0"/>
              <a:t>태그의 요소</a:t>
            </a:r>
          </a:p>
        </p:txBody>
      </p:sp>
      <p:sp>
        <p:nvSpPr>
          <p:cNvPr id="19" name="내용 개체 틀 18"/>
          <p:cNvSpPr>
            <a:spLocks noGrp="1"/>
          </p:cNvSpPr>
          <p:nvPr>
            <p:ph sz="quarter" idx="1"/>
          </p:nvPr>
        </p:nvSpPr>
        <p:spPr>
          <a:xfrm>
            <a:off x="1935295" y="980728"/>
            <a:ext cx="10153128" cy="5040560"/>
          </a:xfrm>
        </p:spPr>
        <p:txBody>
          <a:bodyPr/>
          <a:lstStyle/>
          <a:p>
            <a:r>
              <a:rPr lang="en-US" altLang="ko-KR" dirty="0"/>
              <a:t>HTML </a:t>
            </a:r>
            <a:r>
              <a:rPr lang="ko-KR" altLang="en-US" dirty="0"/>
              <a:t>태그</a:t>
            </a:r>
            <a:endParaRPr lang="en-US" altLang="ko-KR" dirty="0"/>
          </a:p>
          <a:p>
            <a:pPr lvl="1"/>
            <a:r>
              <a:rPr lang="ko-KR" altLang="en-US" dirty="0" err="1"/>
              <a:t>엘리먼트</a:t>
            </a:r>
            <a:r>
              <a:rPr lang="en-US" altLang="ko-KR" dirty="0"/>
              <a:t>(element)</a:t>
            </a:r>
            <a:r>
              <a:rPr lang="ko-KR" altLang="en-US" dirty="0"/>
              <a:t>로도 불림</a:t>
            </a:r>
          </a:p>
          <a:p>
            <a:pPr lvl="1"/>
            <a:r>
              <a:rPr lang="ko-KR" altLang="en-US" dirty="0"/>
              <a:t>다음 </a:t>
            </a:r>
            <a:r>
              <a:rPr lang="en-US" altLang="ko-KR" dirty="0"/>
              <a:t>5 </a:t>
            </a:r>
            <a:r>
              <a:rPr lang="ko-KR" altLang="en-US" dirty="0"/>
              <a:t>가지 요소로 구성</a:t>
            </a:r>
            <a:endParaRPr lang="en-US" altLang="ko-KR" dirty="0"/>
          </a:p>
          <a:p>
            <a:pPr lvl="2"/>
            <a:r>
              <a:rPr lang="ko-KR" altLang="en-US" dirty="0" err="1"/>
              <a:t>엘리먼트</a:t>
            </a:r>
            <a:r>
              <a:rPr lang="ko-KR" altLang="en-US" dirty="0"/>
              <a:t> 이름</a:t>
            </a:r>
            <a:endParaRPr lang="en-US" altLang="ko-KR" dirty="0"/>
          </a:p>
          <a:p>
            <a:pPr lvl="2"/>
            <a:r>
              <a:rPr lang="ko-KR" altLang="en-US" dirty="0"/>
              <a:t>속성</a:t>
            </a:r>
            <a:endParaRPr lang="en-US" altLang="ko-KR" dirty="0"/>
          </a:p>
          <a:p>
            <a:pPr lvl="2"/>
            <a:r>
              <a:rPr lang="en-US" altLang="ko-KR" dirty="0"/>
              <a:t>CSS3 </a:t>
            </a:r>
            <a:r>
              <a:rPr lang="ko-KR" altLang="en-US" dirty="0"/>
              <a:t>스타일</a:t>
            </a:r>
            <a:endParaRPr lang="en-US" altLang="ko-KR" dirty="0"/>
          </a:p>
          <a:p>
            <a:pPr lvl="2"/>
            <a:r>
              <a:rPr lang="ko-KR" altLang="en-US" dirty="0"/>
              <a:t>이벤트 </a:t>
            </a:r>
            <a:r>
              <a:rPr lang="ko-KR" altLang="en-US" dirty="0" err="1"/>
              <a:t>리스너</a:t>
            </a:r>
            <a:endParaRPr lang="en-US" altLang="ko-KR" dirty="0"/>
          </a:p>
          <a:p>
            <a:pPr lvl="2"/>
            <a:r>
              <a:rPr lang="ko-KR" altLang="en-US" dirty="0" err="1"/>
              <a:t>콘텐츠</a:t>
            </a:r>
            <a:r>
              <a:rPr lang="en-US" altLang="ko-KR" dirty="0"/>
              <a:t>(</a:t>
            </a:r>
            <a:r>
              <a:rPr lang="en-US" altLang="ko-KR" dirty="0" err="1"/>
              <a:t>innerHTML</a:t>
            </a:r>
            <a:r>
              <a:rPr lang="en-US" altLang="ko-KR" dirty="0"/>
              <a:t>)</a:t>
            </a:r>
            <a:endParaRPr lang="ko-KR" altLang="en-US" dirty="0"/>
          </a:p>
          <a:p>
            <a:pPr lvl="1"/>
            <a:endParaRPr lang="ko-KR" altLang="en-US" dirty="0"/>
          </a:p>
          <a:p>
            <a:pPr lvl="1"/>
            <a:endParaRPr lang="ko-KR" altLang="en-US" dirty="0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1910" y="4005064"/>
            <a:ext cx="7092315" cy="1645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5874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063552" y="44624"/>
            <a:ext cx="6408712" cy="576064"/>
          </a:xfrm>
        </p:spPr>
        <p:txBody>
          <a:bodyPr/>
          <a:lstStyle/>
          <a:p>
            <a:r>
              <a:rPr lang="en-US" altLang="ko-KR" dirty="0"/>
              <a:t>DOM </a:t>
            </a:r>
            <a:r>
              <a:rPr lang="ko-KR" altLang="en-US" dirty="0"/>
              <a:t>객체의 구성 요소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1847528" y="980728"/>
            <a:ext cx="9937104" cy="5040560"/>
          </a:xfrm>
        </p:spPr>
        <p:txBody>
          <a:bodyPr/>
          <a:lstStyle/>
          <a:p>
            <a:r>
              <a:rPr lang="en-US" altLang="ko-KR" dirty="0"/>
              <a:t>DOM </a:t>
            </a:r>
            <a:r>
              <a:rPr lang="ko-KR" altLang="en-US" dirty="0"/>
              <a:t>객체는 </a:t>
            </a:r>
            <a:r>
              <a:rPr lang="en-US" altLang="ko-KR" dirty="0"/>
              <a:t>5 </a:t>
            </a:r>
            <a:r>
              <a:rPr lang="ko-KR" altLang="en-US" dirty="0"/>
              <a:t>개의 요소 구성</a:t>
            </a:r>
            <a:endParaRPr lang="en-US" altLang="ko-KR" dirty="0"/>
          </a:p>
          <a:p>
            <a:pPr lvl="1">
              <a:spcBef>
                <a:spcPts val="1200"/>
              </a:spcBef>
              <a:spcAft>
                <a:spcPts val="0"/>
              </a:spcAft>
            </a:pPr>
            <a:r>
              <a:rPr lang="ko-KR" altLang="en-US" dirty="0" err="1"/>
              <a:t>프로퍼티</a:t>
            </a:r>
            <a:r>
              <a:rPr lang="en-US" altLang="ko-KR" dirty="0"/>
              <a:t>(property)</a:t>
            </a:r>
          </a:p>
          <a:p>
            <a:pPr lvl="2"/>
            <a:r>
              <a:rPr lang="en-US" altLang="ko-KR" dirty="0"/>
              <a:t>HTML </a:t>
            </a:r>
            <a:r>
              <a:rPr lang="ko-KR" altLang="en-US" dirty="0"/>
              <a:t>태그의 속성</a:t>
            </a:r>
            <a:r>
              <a:rPr lang="en-US" altLang="ko-KR" dirty="0"/>
              <a:t>(attribute)</a:t>
            </a:r>
            <a:r>
              <a:rPr lang="ko-KR" altLang="en-US" dirty="0"/>
              <a:t> 반영</a:t>
            </a:r>
            <a:endParaRPr lang="en-US" altLang="ko-KR" dirty="0"/>
          </a:p>
          <a:p>
            <a:pPr lvl="1">
              <a:spcBef>
                <a:spcPts val="1200"/>
              </a:spcBef>
              <a:spcAft>
                <a:spcPts val="0"/>
              </a:spcAft>
            </a:pPr>
            <a:r>
              <a:rPr lang="ko-KR" altLang="en-US" dirty="0"/>
              <a:t>메소드</a:t>
            </a:r>
            <a:r>
              <a:rPr lang="en-US" altLang="ko-KR" dirty="0"/>
              <a:t>(method)</a:t>
            </a:r>
          </a:p>
          <a:p>
            <a:pPr lvl="2"/>
            <a:r>
              <a:rPr lang="en-US" altLang="ko-KR" dirty="0"/>
              <a:t>DOM</a:t>
            </a:r>
            <a:r>
              <a:rPr lang="ko-KR" altLang="en-US" dirty="0"/>
              <a:t> 객체의 멤버 함수로서</a:t>
            </a:r>
            <a:r>
              <a:rPr lang="en-US" altLang="ko-KR" dirty="0"/>
              <a:t>, HTML </a:t>
            </a:r>
            <a:r>
              <a:rPr lang="ko-KR" altLang="en-US" dirty="0"/>
              <a:t>태그 제어 가능</a:t>
            </a:r>
            <a:endParaRPr lang="en-US" altLang="ko-KR" dirty="0"/>
          </a:p>
          <a:p>
            <a:pPr lvl="1">
              <a:spcBef>
                <a:spcPts val="1200"/>
              </a:spcBef>
              <a:spcAft>
                <a:spcPts val="0"/>
              </a:spcAft>
            </a:pPr>
            <a:r>
              <a:rPr lang="ko-KR" altLang="en-US" dirty="0"/>
              <a:t>컬렉션</a:t>
            </a:r>
            <a:r>
              <a:rPr lang="en-US" altLang="ko-KR" dirty="0"/>
              <a:t>(collection)</a:t>
            </a:r>
          </a:p>
          <a:p>
            <a:pPr lvl="2"/>
            <a:r>
              <a:rPr lang="ko-KR" altLang="en-US" dirty="0"/>
              <a:t>자식 </a:t>
            </a:r>
            <a:r>
              <a:rPr lang="en-US" altLang="ko-KR" dirty="0"/>
              <a:t>DOM </a:t>
            </a:r>
            <a:r>
              <a:rPr lang="ko-KR" altLang="en-US" dirty="0"/>
              <a:t>객체들의 주소를 가지는 등 배열과 비슷한 집합적 정보</a:t>
            </a:r>
            <a:endParaRPr lang="en-US" altLang="ko-KR" dirty="0"/>
          </a:p>
          <a:p>
            <a:pPr lvl="2"/>
            <a:r>
              <a:rPr lang="en-US" altLang="ko-KR" dirty="0"/>
              <a:t>Set, Map..</a:t>
            </a:r>
          </a:p>
          <a:p>
            <a:pPr lvl="1">
              <a:spcBef>
                <a:spcPts val="1200"/>
              </a:spcBef>
              <a:spcAft>
                <a:spcPts val="0"/>
              </a:spcAft>
            </a:pPr>
            <a:r>
              <a:rPr lang="ko-KR" altLang="en-US" dirty="0"/>
              <a:t>이벤트 </a:t>
            </a:r>
            <a:r>
              <a:rPr lang="ko-KR" altLang="en-US" dirty="0" err="1"/>
              <a:t>리스너</a:t>
            </a:r>
            <a:r>
              <a:rPr lang="en-US" altLang="ko-KR" dirty="0"/>
              <a:t>(event listener)</a:t>
            </a:r>
          </a:p>
          <a:p>
            <a:pPr lvl="2"/>
            <a:r>
              <a:rPr lang="en-US" altLang="ko-KR" dirty="0"/>
              <a:t>HTML </a:t>
            </a:r>
            <a:r>
              <a:rPr lang="ko-KR" altLang="en-US" dirty="0"/>
              <a:t>태그에 작성된 이벤트 </a:t>
            </a:r>
            <a:r>
              <a:rPr lang="ko-KR" altLang="en-US" dirty="0" err="1"/>
              <a:t>리스너</a:t>
            </a:r>
            <a:r>
              <a:rPr lang="ko-KR" altLang="en-US" dirty="0"/>
              <a:t> 반영</a:t>
            </a:r>
            <a:endParaRPr lang="en-US" altLang="ko-KR" dirty="0"/>
          </a:p>
          <a:p>
            <a:pPr lvl="2"/>
            <a:r>
              <a:rPr lang="ko-KR" altLang="en-US" dirty="0"/>
              <a:t>약 </a:t>
            </a:r>
            <a:r>
              <a:rPr lang="en-US" altLang="ko-KR" dirty="0"/>
              <a:t>70</a:t>
            </a:r>
            <a:r>
              <a:rPr lang="ko-KR" altLang="en-US" dirty="0"/>
              <a:t>여 개의 이벤트 </a:t>
            </a:r>
            <a:r>
              <a:rPr lang="ko-KR" altLang="en-US" dirty="0" err="1"/>
              <a:t>리스너를</a:t>
            </a:r>
            <a:r>
              <a:rPr lang="ko-KR" altLang="en-US" dirty="0"/>
              <a:t> 가질 수 있음</a:t>
            </a:r>
            <a:endParaRPr lang="en-US" altLang="ko-KR" dirty="0"/>
          </a:p>
          <a:p>
            <a:pPr lvl="1">
              <a:spcBef>
                <a:spcPts val="1200"/>
              </a:spcBef>
              <a:spcAft>
                <a:spcPts val="0"/>
              </a:spcAft>
            </a:pPr>
            <a:r>
              <a:rPr lang="en-US" altLang="ko-KR" dirty="0"/>
              <a:t>CSS3 </a:t>
            </a:r>
            <a:r>
              <a:rPr lang="ko-KR" altLang="en-US" dirty="0"/>
              <a:t>스타일</a:t>
            </a:r>
            <a:endParaRPr lang="en-US" altLang="ko-KR" dirty="0"/>
          </a:p>
          <a:p>
            <a:pPr lvl="2"/>
            <a:r>
              <a:rPr lang="en-US" altLang="ko-KR" dirty="0"/>
              <a:t>HTML </a:t>
            </a:r>
            <a:r>
              <a:rPr lang="ko-KR" altLang="en-US" dirty="0"/>
              <a:t>태그에 설정된 </a:t>
            </a:r>
            <a:r>
              <a:rPr lang="en-US" altLang="ko-KR" dirty="0"/>
              <a:t>CSS3 </a:t>
            </a:r>
            <a:r>
              <a:rPr lang="ko-KR" altLang="en-US" dirty="0"/>
              <a:t>스타일 시트 정보를 반영</a:t>
            </a:r>
            <a:endParaRPr lang="en-US" altLang="ko-KR" dirty="0"/>
          </a:p>
          <a:p>
            <a:pPr lvl="2"/>
            <a:r>
              <a:rPr lang="en-US" altLang="ko-KR" dirty="0"/>
              <a:t>DOM </a:t>
            </a:r>
            <a:r>
              <a:rPr lang="ko-KR" altLang="en-US" dirty="0"/>
              <a:t>객체의 </a:t>
            </a:r>
            <a:r>
              <a:rPr lang="en-US" altLang="ko-KR" dirty="0"/>
              <a:t>style </a:t>
            </a:r>
            <a:r>
              <a:rPr lang="ko-KR" altLang="en-US" dirty="0" err="1"/>
              <a:t>프로퍼티를</a:t>
            </a:r>
            <a:r>
              <a:rPr lang="ko-KR" altLang="en-US" dirty="0"/>
              <a:t> 통해 </a:t>
            </a:r>
            <a:r>
              <a:rPr lang="en-US" altLang="ko-KR" dirty="0"/>
              <a:t>HTML </a:t>
            </a:r>
            <a:r>
              <a:rPr lang="ko-KR" altLang="en-US" dirty="0"/>
              <a:t>태그의 모양 제어</a:t>
            </a:r>
            <a:r>
              <a:rPr lang="en-US" altLang="ko-KR" dirty="0"/>
              <a:t> </a:t>
            </a:r>
            <a:r>
              <a:rPr lang="ko-KR" altLang="en-US" dirty="0"/>
              <a:t>가능</a:t>
            </a:r>
          </a:p>
        </p:txBody>
      </p:sp>
    </p:spTree>
    <p:extLst>
      <p:ext uri="{BB962C8B-B14F-4D97-AF65-F5344CB8AC3E}">
        <p14:creationId xmlns:p14="http://schemas.microsoft.com/office/powerpoint/2010/main" val="32238899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그룹 33"/>
          <p:cNvGrpSpPr/>
          <p:nvPr/>
        </p:nvGrpSpPr>
        <p:grpSpPr>
          <a:xfrm>
            <a:off x="2057400" y="116633"/>
            <a:ext cx="8177414" cy="6554573"/>
            <a:chOff x="100196" y="836712"/>
            <a:chExt cx="8177414" cy="6554573"/>
          </a:xfrm>
        </p:grpSpPr>
        <p:sp>
          <p:nvSpPr>
            <p:cNvPr id="4" name="모서리가 둥근 직사각형 3"/>
            <p:cNvSpPr/>
            <p:nvPr/>
          </p:nvSpPr>
          <p:spPr>
            <a:xfrm>
              <a:off x="4158952" y="4581128"/>
              <a:ext cx="3280811" cy="1179633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모서리가 둥근 직사각형 4"/>
            <p:cNvSpPr/>
            <p:nvPr/>
          </p:nvSpPr>
          <p:spPr>
            <a:xfrm>
              <a:off x="4158953" y="3645024"/>
              <a:ext cx="3280810" cy="783649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모서리가 둥근 직사각형 5"/>
            <p:cNvSpPr/>
            <p:nvPr/>
          </p:nvSpPr>
          <p:spPr>
            <a:xfrm>
              <a:off x="4158952" y="2924944"/>
              <a:ext cx="3280810" cy="611799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4158952" y="1096705"/>
              <a:ext cx="3280809" cy="1684223"/>
            </a:xfrm>
            <a:prstGeom prst="roundRect">
              <a:avLst>
                <a:gd name="adj" fmla="val 6189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모서리가 둥근 직사각형 7"/>
            <p:cNvSpPr/>
            <p:nvPr/>
          </p:nvSpPr>
          <p:spPr>
            <a:xfrm>
              <a:off x="3851920" y="836712"/>
              <a:ext cx="4104456" cy="5134450"/>
            </a:xfrm>
            <a:prstGeom prst="roundRect">
              <a:avLst>
                <a:gd name="adj" fmla="val 2337"/>
              </a:avLst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978280" y="1209830"/>
              <a:ext cx="2244113" cy="26161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100" dirty="0"/>
                <a:t>"</a:t>
              </a:r>
              <a:r>
                <a:rPr lang="en-US" altLang="ko-KR" sz="1100" dirty="0" err="1"/>
                <a:t>firstP</a:t>
              </a:r>
              <a:r>
                <a:rPr lang="en-US" altLang="ko-KR" sz="1100" dirty="0"/>
                <a:t>"</a:t>
              </a:r>
              <a:endParaRPr lang="ko-KR" altLang="en-US" sz="110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978280" y="1520260"/>
              <a:ext cx="2244113" cy="26161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100" dirty="0"/>
                <a:t>“P"</a:t>
              </a:r>
              <a:endParaRPr lang="ko-KR" altLang="en-US" sz="1100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976886" y="2328296"/>
              <a:ext cx="2245480" cy="26161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endParaRPr lang="ko-KR" altLang="en-US" sz="1100" dirty="0"/>
            </a:p>
          </p:txBody>
        </p:sp>
        <p:sp>
          <p:nvSpPr>
            <p:cNvPr id="12" name="타원 11"/>
            <p:cNvSpPr/>
            <p:nvPr/>
          </p:nvSpPr>
          <p:spPr>
            <a:xfrm>
              <a:off x="4283968" y="2985034"/>
              <a:ext cx="712671" cy="318716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tlCol="0" anchor="ctr"/>
            <a:lstStyle/>
            <a:p>
              <a:pPr algn="ctr"/>
              <a:r>
                <a:rPr lang="en-US" altLang="ko-KR" sz="1100" dirty="0">
                  <a:solidFill>
                    <a:schemeClr val="tx1"/>
                  </a:solidFill>
                </a:rPr>
                <a:t>click()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13" name="타원 12"/>
            <p:cNvSpPr/>
            <p:nvPr/>
          </p:nvSpPr>
          <p:spPr>
            <a:xfrm>
              <a:off x="5044518" y="2985034"/>
              <a:ext cx="861580" cy="318716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tlCol="0" anchor="ctr"/>
            <a:lstStyle/>
            <a:p>
              <a:pPr algn="ctr"/>
              <a:r>
                <a:rPr lang="en-US" altLang="ko-KR" sz="1100" dirty="0">
                  <a:solidFill>
                    <a:schemeClr val="tx1"/>
                  </a:solidFill>
                </a:rPr>
                <a:t>focus()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14" name="타원 13"/>
            <p:cNvSpPr/>
            <p:nvPr/>
          </p:nvSpPr>
          <p:spPr>
            <a:xfrm>
              <a:off x="6017163" y="2974853"/>
              <a:ext cx="1313761" cy="318716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tlCol="0" anchor="ctr"/>
            <a:lstStyle/>
            <a:p>
              <a:r>
                <a:rPr lang="en-US" altLang="ko-KR" sz="1050" dirty="0" err="1">
                  <a:solidFill>
                    <a:schemeClr val="tx1"/>
                  </a:solidFill>
                </a:rPr>
                <a:t>setAttribute</a:t>
              </a:r>
              <a:r>
                <a:rPr lang="en-US" altLang="ko-KR" sz="1050" dirty="0">
                  <a:solidFill>
                    <a:schemeClr val="tx1"/>
                  </a:solidFill>
                </a:rPr>
                <a:t>()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439761" y="3075988"/>
              <a:ext cx="643963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50" b="1" dirty="0" err="1"/>
                <a:t>메소드</a:t>
              </a:r>
              <a:endParaRPr lang="ko-KR" altLang="en-US" sz="1050" b="1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309117" y="1782185"/>
              <a:ext cx="79127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50" b="1" dirty="0" err="1"/>
                <a:t>프로퍼티</a:t>
              </a:r>
              <a:endParaRPr lang="en-US" altLang="ko-KR" sz="1050" b="1" dirty="0"/>
            </a:p>
          </p:txBody>
        </p:sp>
        <p:grpSp>
          <p:nvGrpSpPr>
            <p:cNvPr id="19" name="그룹 18"/>
            <p:cNvGrpSpPr/>
            <p:nvPr/>
          </p:nvGrpSpPr>
          <p:grpSpPr>
            <a:xfrm>
              <a:off x="4964648" y="3748645"/>
              <a:ext cx="2256292" cy="503639"/>
              <a:chOff x="2443008" y="3284984"/>
              <a:chExt cx="1120880" cy="648072"/>
            </a:xfrm>
            <a:solidFill>
              <a:srgbClr val="FFFF66"/>
            </a:solidFill>
          </p:grpSpPr>
          <p:sp>
            <p:nvSpPr>
              <p:cNvPr id="20" name="모서리가 둥근 직사각형 19"/>
              <p:cNvSpPr/>
              <p:nvPr/>
            </p:nvSpPr>
            <p:spPr>
              <a:xfrm>
                <a:off x="2443008" y="3284984"/>
                <a:ext cx="1120880" cy="648072"/>
              </a:xfrm>
              <a:prstGeom prst="roundRect">
                <a:avLst/>
              </a:prstGeom>
              <a:grpFill/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2566752" y="3356992"/>
                <a:ext cx="709104" cy="3366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ko-KR" altLang="en-US" sz="1100" dirty="0"/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2644749" y="3442210"/>
                <a:ext cx="709104" cy="3366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ko-KR" altLang="en-US" sz="1100" dirty="0"/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2738302" y="3528757"/>
                <a:ext cx="709104" cy="3366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ko-KR" altLang="en-US" sz="1100" dirty="0"/>
              </a:p>
            </p:txBody>
          </p:sp>
        </p:grpSp>
        <p:sp>
          <p:nvSpPr>
            <p:cNvPr id="24" name="TextBox 23"/>
            <p:cNvSpPr txBox="1"/>
            <p:nvPr/>
          </p:nvSpPr>
          <p:spPr>
            <a:xfrm>
              <a:off x="7439761" y="3864572"/>
              <a:ext cx="643963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50" b="1" dirty="0"/>
                <a:t>컬렉션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689251" y="836712"/>
              <a:ext cx="122822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/>
                <a:t>DOM </a:t>
              </a:r>
              <a:r>
                <a:rPr lang="ko-KR" altLang="en-US" sz="1400" b="1" dirty="0"/>
                <a:t>객체 </a:t>
              </a:r>
              <a:r>
                <a:rPr lang="en-US" altLang="ko-KR" sz="1400" b="1" dirty="0"/>
                <a:t>p</a:t>
              </a:r>
              <a:endParaRPr lang="ko-KR" altLang="en-US" sz="1400" b="1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4194418" y="1528269"/>
              <a:ext cx="81758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dirty="0" err="1"/>
                <a:t>tagName</a:t>
              </a:r>
              <a:endParaRPr lang="ko-KR" altLang="en-US" sz="1050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4194417" y="1216309"/>
              <a:ext cx="32829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dirty="0"/>
                <a:t>id</a:t>
              </a:r>
              <a:endParaRPr lang="ko-KR" altLang="en-US" sz="1050" dirty="0"/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4194418" y="2310988"/>
              <a:ext cx="503666" cy="2539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/>
              <a:r>
                <a:rPr lang="en-US" altLang="ko-KR" sz="1050" dirty="0"/>
                <a:t>style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158952" y="3752310"/>
              <a:ext cx="8532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dirty="0"/>
                <a:t>children</a:t>
              </a:r>
              <a:endParaRPr lang="ko-KR" altLang="en-US" sz="1050" dirty="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5562996" y="5442672"/>
              <a:ext cx="6492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/>
                <a:t>………..</a:t>
              </a:r>
              <a:endParaRPr lang="ko-KR" altLang="en-US" sz="1200" dirty="0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5499585" y="3178212"/>
              <a:ext cx="75946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/>
                <a:t>………..</a:t>
              </a:r>
              <a:endParaRPr lang="ko-KR" altLang="en-US" sz="1200" dirty="0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5562996" y="4140332"/>
              <a:ext cx="6492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/>
                <a:t>………..</a:t>
              </a:r>
              <a:endParaRPr lang="ko-KR" altLang="en-US" sz="1200" dirty="0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7439761" y="4864305"/>
              <a:ext cx="643963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50" b="1" dirty="0"/>
                <a:t>이벤트</a:t>
              </a:r>
              <a:endParaRPr lang="en-US" altLang="ko-KR" sz="1050" b="1" dirty="0"/>
            </a:p>
            <a:p>
              <a:r>
                <a:rPr lang="ko-KR" altLang="en-US" sz="1050" b="1" dirty="0" err="1"/>
                <a:t>리스너</a:t>
              </a:r>
              <a:endParaRPr lang="ko-KR" altLang="en-US" sz="1050" b="1" dirty="0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4978280" y="1839374"/>
              <a:ext cx="2244113" cy="43088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75000"/>
                </a:schemeClr>
              </a:solidFill>
            </a:ln>
          </p:spPr>
          <p:txBody>
            <a:bodyPr wrap="square" rIns="0" rtlCol="0">
              <a:spAutoFit/>
            </a:bodyPr>
            <a:lstStyle/>
            <a:p>
              <a:r>
                <a:rPr lang="ko-KR" altLang="en-US" sz="1100" dirty="0"/>
                <a:t>이것은 </a:t>
              </a:r>
              <a:r>
                <a:rPr lang="en-US" altLang="ko-KR" sz="1100" dirty="0"/>
                <a:t>&lt;span style="</a:t>
              </a:r>
              <a:r>
                <a:rPr lang="en-US" altLang="ko-KR" sz="1100" dirty="0" err="1"/>
                <a:t>color:red</a:t>
              </a:r>
              <a:r>
                <a:rPr lang="en-US" altLang="ko-KR" sz="1100" dirty="0"/>
                <a:t>"&gt;</a:t>
              </a:r>
            </a:p>
            <a:p>
              <a:r>
                <a:rPr lang="ko-KR" altLang="en-US" sz="1100" dirty="0"/>
                <a:t>문장입니다</a:t>
              </a:r>
              <a:r>
                <a:rPr lang="en-US" altLang="ko-KR" sz="1100" dirty="0"/>
                <a:t>.&lt;/span&gt;</a:t>
              </a:r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4194418" y="1878940"/>
              <a:ext cx="933326" cy="2539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/>
              <a:r>
                <a:rPr lang="en-US" altLang="ko-KR" sz="1050" dirty="0" err="1"/>
                <a:t>innerHTML</a:t>
              </a:r>
              <a:endParaRPr lang="en-US" altLang="ko-KR" sz="1050" dirty="0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4162250" y="4646845"/>
              <a:ext cx="663254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dirty="0" err="1"/>
                <a:t>onclick</a:t>
              </a:r>
              <a:endParaRPr lang="ko-KR" altLang="en-US" sz="1050" dirty="0"/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4987963" y="4646845"/>
              <a:ext cx="2234627" cy="25391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050" dirty="0" err="1"/>
                <a:t>this.style.color</a:t>
              </a:r>
              <a:r>
                <a:rPr lang="en-US" altLang="ko-KR" sz="1050" dirty="0"/>
                <a:t>='teal'</a:t>
              </a:r>
              <a:endParaRPr lang="ko-KR" altLang="en-US" sz="1050" dirty="0"/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4162249" y="5189701"/>
              <a:ext cx="66676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dirty="0" err="1"/>
                <a:t>onload</a:t>
              </a:r>
              <a:endParaRPr lang="ko-KR" altLang="en-US" sz="1050" dirty="0"/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5000862" y="5257865"/>
              <a:ext cx="2221990" cy="25391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1050" dirty="0"/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4162250" y="4939698"/>
              <a:ext cx="971908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dirty="0" err="1"/>
                <a:t>onkeydown</a:t>
              </a:r>
              <a:endParaRPr lang="ko-KR" altLang="en-US" sz="1050" dirty="0"/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5562996" y="2492587"/>
              <a:ext cx="6492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/>
                <a:t>………..</a:t>
              </a:r>
              <a:endParaRPr lang="ko-KR" altLang="en-US" sz="1200" dirty="0"/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5000862" y="4939698"/>
              <a:ext cx="2221990" cy="25391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1050" dirty="0"/>
            </a:p>
          </p:txBody>
        </p:sp>
        <p:sp>
          <p:nvSpPr>
            <p:cNvPr id="49" name="모서리가 둥근 직사각형 48"/>
            <p:cNvSpPr/>
            <p:nvPr/>
          </p:nvSpPr>
          <p:spPr>
            <a:xfrm>
              <a:off x="4158952" y="6115178"/>
              <a:ext cx="3280812" cy="1274262"/>
            </a:xfrm>
            <a:prstGeom prst="roundRect">
              <a:avLst>
                <a:gd name="adj" fmla="val 7413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4103080" y="6201693"/>
              <a:ext cx="69824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dirty="0"/>
                <a:t>color</a:t>
              </a:r>
              <a:endParaRPr lang="ko-KR" altLang="en-US" sz="1050" dirty="0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5002400" y="6212725"/>
              <a:ext cx="2223493" cy="26161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050" dirty="0"/>
                <a:t>"blue"</a:t>
              </a:r>
              <a:endParaRPr lang="ko-KR" altLang="en-US" sz="1050" dirty="0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4103081" y="6514946"/>
              <a:ext cx="1316544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dirty="0" err="1"/>
                <a:t>borderColor</a:t>
              </a:r>
              <a:endParaRPr lang="ko-KR" altLang="en-US" sz="1050" dirty="0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5000861" y="6525663"/>
              <a:ext cx="2220813" cy="25391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 dirty="0"/>
                <a:t>…</a:t>
              </a:r>
              <a:endParaRPr lang="ko-KR" altLang="en-US" sz="1050" dirty="0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4103080" y="7019827"/>
              <a:ext cx="1208339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dirty="0" err="1"/>
                <a:t>marginTop</a:t>
              </a:r>
              <a:endParaRPr lang="ko-KR" altLang="en-US" sz="1050" dirty="0"/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5002399" y="7030544"/>
              <a:ext cx="2219307" cy="25391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 dirty="0"/>
                <a:t>…</a:t>
              </a:r>
              <a:endParaRPr lang="ko-KR" altLang="en-US" sz="1050" dirty="0"/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7415128" y="6652621"/>
              <a:ext cx="58480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b="1" dirty="0"/>
                <a:t>CSS3 </a:t>
              </a:r>
            </a:p>
            <a:p>
              <a:r>
                <a:rPr lang="ko-KR" altLang="en-US" sz="1050" b="1" dirty="0"/>
                <a:t>스타일 시트</a:t>
              </a:r>
              <a:endParaRPr lang="en-US" altLang="ko-KR" sz="1050" b="1" dirty="0"/>
            </a:p>
            <a:p>
              <a:r>
                <a:rPr lang="ko-KR" altLang="en-US" sz="1050" b="1" dirty="0"/>
                <a:t>객체</a:t>
              </a: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5580112" y="6730025"/>
              <a:ext cx="6492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/>
                <a:t>………..</a:t>
              </a:r>
              <a:endParaRPr lang="ko-KR" altLang="en-US" sz="1200" dirty="0"/>
            </a:p>
          </p:txBody>
        </p:sp>
        <p:sp>
          <p:nvSpPr>
            <p:cNvPr id="81" name="자유형 80"/>
            <p:cNvSpPr/>
            <p:nvPr/>
          </p:nvSpPr>
          <p:spPr>
            <a:xfrm>
              <a:off x="7053208" y="2402198"/>
              <a:ext cx="1224402" cy="3987162"/>
            </a:xfrm>
            <a:custGeom>
              <a:avLst/>
              <a:gdLst>
                <a:gd name="connsiteX0" fmla="*/ 0 w 1119181"/>
                <a:gd name="connsiteY0" fmla="*/ 0 h 3830320"/>
                <a:gd name="connsiteX1" fmla="*/ 741680 w 1119181"/>
                <a:gd name="connsiteY1" fmla="*/ 426720 h 3830320"/>
                <a:gd name="connsiteX2" fmla="*/ 1066800 w 1119181"/>
                <a:gd name="connsiteY2" fmla="*/ 1168400 h 3830320"/>
                <a:gd name="connsiteX3" fmla="*/ 1046480 w 1119181"/>
                <a:gd name="connsiteY3" fmla="*/ 3129280 h 3830320"/>
                <a:gd name="connsiteX4" fmla="*/ 375920 w 1119181"/>
                <a:gd name="connsiteY4" fmla="*/ 3830320 h 3830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9181" h="3830320">
                  <a:moveTo>
                    <a:pt x="0" y="0"/>
                  </a:moveTo>
                  <a:cubicBezTo>
                    <a:pt x="281940" y="115993"/>
                    <a:pt x="563880" y="231987"/>
                    <a:pt x="741680" y="426720"/>
                  </a:cubicBezTo>
                  <a:cubicBezTo>
                    <a:pt x="919480" y="621453"/>
                    <a:pt x="1016000" y="717973"/>
                    <a:pt x="1066800" y="1168400"/>
                  </a:cubicBezTo>
                  <a:cubicBezTo>
                    <a:pt x="1117600" y="1618827"/>
                    <a:pt x="1161627" y="2685627"/>
                    <a:pt x="1046480" y="3129280"/>
                  </a:cubicBezTo>
                  <a:cubicBezTo>
                    <a:pt x="931333" y="3572933"/>
                    <a:pt x="375920" y="3830320"/>
                    <a:pt x="375920" y="3830320"/>
                  </a:cubicBezTo>
                </a:path>
              </a:pathLst>
            </a:custGeom>
            <a:noFill/>
            <a:ln w="127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직사각형 81"/>
            <p:cNvSpPr/>
            <p:nvPr/>
          </p:nvSpPr>
          <p:spPr>
            <a:xfrm>
              <a:off x="100196" y="4068312"/>
              <a:ext cx="3168352" cy="18158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altLang="ko-KR" sz="1400" dirty="0">
                  <a:solidFill>
                    <a:srgbClr val="00B050"/>
                  </a:solidFill>
                </a:rPr>
                <a:t>&lt;</a:t>
              </a:r>
              <a:r>
                <a:rPr lang="en-US" altLang="ko-KR" sz="1400" b="1" dirty="0">
                  <a:solidFill>
                    <a:srgbClr val="00B050"/>
                  </a:solidFill>
                </a:rPr>
                <a:t>p</a:t>
              </a:r>
              <a:r>
                <a:rPr lang="en-US" altLang="ko-KR" sz="1400" dirty="0">
                  <a:solidFill>
                    <a:srgbClr val="00B050"/>
                  </a:solidFill>
                </a:rPr>
                <a:t> </a:t>
              </a:r>
              <a:r>
                <a:rPr lang="en-US" altLang="ko-KR" sz="1400" b="1" dirty="0">
                  <a:solidFill>
                    <a:srgbClr val="00B0F0"/>
                  </a:solidFill>
                </a:rPr>
                <a:t>id</a:t>
              </a:r>
              <a:r>
                <a:rPr lang="en-US" altLang="ko-KR" sz="1400" dirty="0"/>
                <a:t>=</a:t>
              </a:r>
              <a:r>
                <a:rPr lang="en-US" altLang="ko-KR" sz="1400" dirty="0">
                  <a:solidFill>
                    <a:srgbClr val="CC00CC"/>
                  </a:solidFill>
                </a:rPr>
                <a:t>"</a:t>
              </a:r>
              <a:r>
                <a:rPr lang="en-US" altLang="ko-KR" sz="1400" dirty="0" err="1">
                  <a:solidFill>
                    <a:srgbClr val="CC00CC"/>
                  </a:solidFill>
                </a:rPr>
                <a:t>firstP</a:t>
              </a:r>
              <a:r>
                <a:rPr lang="en-US" altLang="ko-KR" sz="1400" dirty="0">
                  <a:solidFill>
                    <a:srgbClr val="CC00CC"/>
                  </a:solidFill>
                </a:rPr>
                <a:t>"</a:t>
              </a:r>
            </a:p>
            <a:p>
              <a:r>
                <a:rPr lang="en-US" altLang="ko-KR" sz="1400" dirty="0"/>
                <a:t>     </a:t>
              </a:r>
              <a:r>
                <a:rPr lang="en-US" altLang="ko-KR" sz="1400" b="1" dirty="0">
                  <a:solidFill>
                    <a:srgbClr val="00B0F0"/>
                  </a:solidFill>
                </a:rPr>
                <a:t>style</a:t>
              </a:r>
              <a:r>
                <a:rPr lang="en-US" altLang="ko-KR" sz="1400" dirty="0"/>
                <a:t>=</a:t>
              </a:r>
              <a:r>
                <a:rPr lang="en-US" altLang="ko-KR" sz="1400" dirty="0">
                  <a:solidFill>
                    <a:srgbClr val="CC00CC"/>
                  </a:solidFill>
                </a:rPr>
                <a:t>"</a:t>
              </a:r>
              <a:r>
                <a:rPr lang="en-US" altLang="ko-KR" sz="1400" dirty="0" err="1">
                  <a:solidFill>
                    <a:srgbClr val="CC00CC"/>
                  </a:solidFill>
                </a:rPr>
                <a:t>color:blue</a:t>
              </a:r>
              <a:r>
                <a:rPr lang="en-US" altLang="ko-KR" sz="1400" dirty="0">
                  <a:solidFill>
                    <a:srgbClr val="CC00CC"/>
                  </a:solidFill>
                </a:rPr>
                <a:t>"</a:t>
              </a:r>
            </a:p>
            <a:p>
              <a:r>
                <a:rPr lang="en-US" altLang="ko-KR" sz="1400" dirty="0"/>
                <a:t>     </a:t>
              </a:r>
              <a:r>
                <a:rPr lang="en-US" altLang="ko-KR" sz="1400" b="1" dirty="0" err="1">
                  <a:solidFill>
                    <a:srgbClr val="00B0F0"/>
                  </a:solidFill>
                </a:rPr>
                <a:t>onclick</a:t>
              </a:r>
              <a:r>
                <a:rPr lang="en-US" altLang="ko-KR" sz="1400" dirty="0"/>
                <a:t>=</a:t>
              </a:r>
              <a:r>
                <a:rPr lang="en-US" altLang="ko-KR" sz="1400" dirty="0">
                  <a:solidFill>
                    <a:srgbClr val="CC00CC"/>
                  </a:solidFill>
                </a:rPr>
                <a:t>"</a:t>
              </a:r>
              <a:r>
                <a:rPr lang="en-US" altLang="ko-KR" sz="1400" dirty="0" err="1">
                  <a:solidFill>
                    <a:srgbClr val="CC00CC"/>
                  </a:solidFill>
                </a:rPr>
                <a:t>this.style.color</a:t>
              </a:r>
              <a:r>
                <a:rPr lang="en-US" altLang="ko-KR" sz="1400" dirty="0">
                  <a:solidFill>
                    <a:srgbClr val="CC00CC"/>
                  </a:solidFill>
                </a:rPr>
                <a:t>='teal'"</a:t>
              </a:r>
              <a:r>
                <a:rPr lang="en-US" altLang="ko-KR" sz="1400" dirty="0">
                  <a:solidFill>
                    <a:srgbClr val="00B050"/>
                  </a:solidFill>
                </a:rPr>
                <a:t>&gt;</a:t>
              </a:r>
            </a:p>
            <a:p>
              <a:r>
                <a:rPr lang="en-US" altLang="ko-KR" sz="1400" dirty="0">
                  <a:solidFill>
                    <a:srgbClr val="C00000"/>
                  </a:solidFill>
                </a:rPr>
                <a:t>   </a:t>
              </a:r>
              <a:r>
                <a:rPr lang="ko-KR" altLang="en-US" sz="1400" dirty="0">
                  <a:solidFill>
                    <a:srgbClr val="C00000"/>
                  </a:solidFill>
                </a:rPr>
                <a:t> 이것은 </a:t>
              </a:r>
            </a:p>
            <a:p>
              <a:r>
                <a:rPr lang="en-US" altLang="ko-KR" sz="1400" dirty="0">
                  <a:solidFill>
                    <a:srgbClr val="C00000"/>
                  </a:solidFill>
                </a:rPr>
                <a:t>    &lt;span style="</a:t>
              </a:r>
              <a:r>
                <a:rPr lang="en-US" altLang="ko-KR" sz="1400" dirty="0" err="1">
                  <a:solidFill>
                    <a:srgbClr val="C00000"/>
                  </a:solidFill>
                </a:rPr>
                <a:t>color:red</a:t>
              </a:r>
              <a:r>
                <a:rPr lang="en-US" altLang="ko-KR" sz="1400" dirty="0">
                  <a:solidFill>
                    <a:srgbClr val="C00000"/>
                  </a:solidFill>
                </a:rPr>
                <a:t>"&gt;</a:t>
              </a:r>
            </a:p>
            <a:p>
              <a:r>
                <a:rPr lang="en-US" altLang="ko-KR" sz="1400" dirty="0">
                  <a:solidFill>
                    <a:srgbClr val="C00000"/>
                  </a:solidFill>
                </a:rPr>
                <a:t>	</a:t>
              </a:r>
              <a:r>
                <a:rPr lang="ko-KR" altLang="en-US" sz="1400" dirty="0">
                  <a:solidFill>
                    <a:srgbClr val="C00000"/>
                  </a:solidFill>
                </a:rPr>
                <a:t>문장입니다</a:t>
              </a:r>
              <a:r>
                <a:rPr lang="en-US" altLang="ko-KR" sz="1400" dirty="0">
                  <a:solidFill>
                    <a:srgbClr val="C00000"/>
                  </a:solidFill>
                </a:rPr>
                <a:t>.</a:t>
              </a:r>
            </a:p>
            <a:p>
              <a:r>
                <a:rPr lang="en-US" altLang="ko-KR" sz="1400" dirty="0">
                  <a:solidFill>
                    <a:srgbClr val="C00000"/>
                  </a:solidFill>
                </a:rPr>
                <a:t>    &lt;/span&gt;</a:t>
              </a:r>
            </a:p>
            <a:p>
              <a:r>
                <a:rPr lang="en-US" altLang="ko-KR" sz="1400" dirty="0">
                  <a:solidFill>
                    <a:srgbClr val="00B050"/>
                  </a:solidFill>
                </a:rPr>
                <a:t>&lt;</a:t>
              </a:r>
              <a:r>
                <a:rPr lang="en-US" altLang="ko-KR" sz="1400" b="1" dirty="0">
                  <a:solidFill>
                    <a:srgbClr val="00B050"/>
                  </a:solidFill>
                </a:rPr>
                <a:t>/p</a:t>
              </a:r>
              <a:r>
                <a:rPr lang="en-US" altLang="ko-KR" sz="1400" dirty="0">
                  <a:solidFill>
                    <a:srgbClr val="00B050"/>
                  </a:solidFill>
                </a:rPr>
                <a:t>&gt;</a:t>
              </a:r>
            </a:p>
          </p:txBody>
        </p:sp>
        <p:sp>
          <p:nvSpPr>
            <p:cNvPr id="83" name="오른쪽 화살표 82"/>
            <p:cNvSpPr/>
            <p:nvPr/>
          </p:nvSpPr>
          <p:spPr>
            <a:xfrm>
              <a:off x="3316523" y="4851292"/>
              <a:ext cx="469955" cy="249921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7" name="직선 화살표 연결선 16"/>
            <p:cNvCxnSpPr>
              <a:stCxn id="23" idx="3"/>
            </p:cNvCxnSpPr>
            <p:nvPr/>
          </p:nvCxnSpPr>
          <p:spPr>
            <a:xfrm>
              <a:off x="6986465" y="4068894"/>
              <a:ext cx="848585" cy="22420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화살표 연결선 24"/>
            <p:cNvCxnSpPr/>
            <p:nvPr/>
          </p:nvCxnSpPr>
          <p:spPr>
            <a:xfrm>
              <a:off x="6798147" y="3864572"/>
              <a:ext cx="128557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화살표 연결선 26"/>
            <p:cNvCxnSpPr/>
            <p:nvPr/>
          </p:nvCxnSpPr>
          <p:spPr>
            <a:xfrm flipV="1">
              <a:off x="6516216" y="3536743"/>
              <a:ext cx="1318834" cy="2678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58"/>
            <p:cNvSpPr txBox="1"/>
            <p:nvPr/>
          </p:nvSpPr>
          <p:spPr>
            <a:xfrm rot="1003456">
              <a:off x="6934364" y="4158521"/>
              <a:ext cx="1001173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/>
                <a:t>자식 </a:t>
              </a:r>
              <a:r>
                <a:rPr lang="en-US" altLang="ko-KR" sz="900" dirty="0"/>
                <a:t>DOM </a:t>
              </a:r>
              <a:r>
                <a:rPr lang="ko-KR" altLang="en-US" sz="900" dirty="0"/>
                <a:t>객체</a:t>
              </a:r>
            </a:p>
          </p:txBody>
        </p:sp>
      </p:grpSp>
      <p:sp>
        <p:nvSpPr>
          <p:cNvPr id="2" name="직사각형 1"/>
          <p:cNvSpPr/>
          <p:nvPr/>
        </p:nvSpPr>
        <p:spPr>
          <a:xfrm>
            <a:off x="1599872" y="103985"/>
            <a:ext cx="2834336" cy="160043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lvl="0" algn="just" fontAlgn="base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DOM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객체의 구성</a:t>
            </a:r>
            <a:endParaRPr lang="en-US" altLang="ko-KR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lvl="0" algn="just" fontAlgn="base"/>
            <a:endParaRPr lang="en-US" altLang="ko-KR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285750" indent="-285750" algn="just" fontAlgn="base">
              <a:buFont typeface="Arial" panose="020B0604020202020204" pitchFamily="34" charset="0"/>
              <a:buChar char="•"/>
            </a:pPr>
            <a:r>
              <a:rPr lang="ko-KR" altLang="en-US" sz="1400" kern="0" dirty="0" err="1">
                <a:solidFill>
                  <a:srgbClr val="000000"/>
                </a:solidFill>
                <a:latin typeface="+mj-ea"/>
                <a:ea typeface="+mj-ea"/>
              </a:rPr>
              <a:t>프로퍼티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(property)</a:t>
            </a:r>
          </a:p>
          <a:p>
            <a:pPr marL="285750" indent="-285750" algn="just" fontAlgn="base">
              <a:buFont typeface="Arial" panose="020B0604020202020204" pitchFamily="34" charset="0"/>
              <a:buChar char="•"/>
            </a:pPr>
            <a:r>
              <a:rPr lang="ko-KR" altLang="en-US" sz="1400" kern="0" dirty="0" err="1">
                <a:solidFill>
                  <a:srgbClr val="000000"/>
                </a:solidFill>
                <a:latin typeface="+mj-ea"/>
                <a:ea typeface="+mj-ea"/>
              </a:rPr>
              <a:t>메소드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(method)</a:t>
            </a:r>
          </a:p>
          <a:p>
            <a:pPr marL="285750" indent="-285750" algn="just" fontAlgn="base">
              <a:buFont typeface="Arial" panose="020B0604020202020204" pitchFamily="34" charset="0"/>
              <a:buChar char="•"/>
            </a:pP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컬렉션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(collection)</a:t>
            </a:r>
          </a:p>
          <a:p>
            <a:pPr marL="285750" indent="-285750" algn="just" fontAlgn="base">
              <a:buFont typeface="Arial" panose="020B0604020202020204" pitchFamily="34" charset="0"/>
              <a:buChar char="•"/>
            </a:pP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이벤트 </a:t>
            </a:r>
            <a:r>
              <a:rPr lang="ko-KR" altLang="en-US" sz="1400" kern="0" dirty="0" err="1">
                <a:solidFill>
                  <a:srgbClr val="000000"/>
                </a:solidFill>
                <a:latin typeface="+mj-ea"/>
                <a:ea typeface="+mj-ea"/>
              </a:rPr>
              <a:t>리스너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(event listener)</a:t>
            </a:r>
          </a:p>
          <a:p>
            <a:pPr marL="285750" indent="-285750" algn="just" fontAlgn="base">
              <a:buFont typeface="Arial" panose="020B0604020202020204" pitchFamily="34" charset="0"/>
              <a:buChar char="•"/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CSS3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스타일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2681916" y="5164115"/>
            <a:ext cx="1649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&lt;p&gt;…&lt;/p&gt;</a:t>
            </a:r>
            <a:r>
              <a:rPr lang="ko-KR" altLang="en-US" sz="1400" b="1" dirty="0"/>
              <a:t> 태그 </a:t>
            </a:r>
          </a:p>
        </p:txBody>
      </p:sp>
    </p:spTree>
    <p:extLst>
      <p:ext uri="{BB962C8B-B14F-4D97-AF65-F5344CB8AC3E}">
        <p14:creationId xmlns:p14="http://schemas.microsoft.com/office/powerpoint/2010/main" val="29096212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제목 4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DOM </a:t>
            </a:r>
            <a:r>
              <a:rPr lang="ko-KR" altLang="en-US" dirty="0"/>
              <a:t>객체의 </a:t>
            </a:r>
            <a:r>
              <a:rPr lang="ko-KR" altLang="en-US" dirty="0" err="1"/>
              <a:t>프로퍼티와</a:t>
            </a:r>
            <a:r>
              <a:rPr lang="ko-KR" altLang="en-US" dirty="0"/>
              <a:t> </a:t>
            </a:r>
            <a:r>
              <a:rPr lang="en-US" altLang="ko-KR" dirty="0"/>
              <a:t>DOM </a:t>
            </a:r>
            <a:r>
              <a:rPr lang="ko-KR" altLang="en-US" dirty="0" err="1"/>
              <a:t>객체사이의</a:t>
            </a:r>
            <a:r>
              <a:rPr lang="ko-KR" altLang="en-US" dirty="0"/>
              <a:t> 관계</a:t>
            </a:r>
          </a:p>
        </p:txBody>
      </p:sp>
      <p:grpSp>
        <p:nvGrpSpPr>
          <p:cNvPr id="42" name="그룹 41"/>
          <p:cNvGrpSpPr/>
          <p:nvPr/>
        </p:nvGrpSpPr>
        <p:grpSpPr>
          <a:xfrm>
            <a:off x="2506720" y="980728"/>
            <a:ext cx="7178559" cy="5092938"/>
            <a:chOff x="1110137" y="486973"/>
            <a:chExt cx="7178559" cy="5092938"/>
          </a:xfrm>
        </p:grpSpPr>
        <p:sp>
          <p:nvSpPr>
            <p:cNvPr id="3" name="모서리가 둥근 직사각형 2"/>
            <p:cNvSpPr/>
            <p:nvPr/>
          </p:nvSpPr>
          <p:spPr>
            <a:xfrm>
              <a:off x="1131760" y="3276277"/>
              <a:ext cx="5384455" cy="648072"/>
            </a:xfrm>
            <a:prstGeom prst="roundRect">
              <a:avLst>
                <a:gd name="adj" fmla="val 46715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모서리가 둥근 직사각형 3"/>
            <p:cNvSpPr/>
            <p:nvPr/>
          </p:nvSpPr>
          <p:spPr>
            <a:xfrm>
              <a:off x="1110137" y="2131393"/>
              <a:ext cx="4173896" cy="648072"/>
            </a:xfrm>
            <a:prstGeom prst="roundRect">
              <a:avLst>
                <a:gd name="adj" fmla="val 46715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Rectangle 411"/>
            <p:cNvSpPr>
              <a:spLocks noChangeArrowheads="1"/>
            </p:cNvSpPr>
            <p:nvPr/>
          </p:nvSpPr>
          <p:spPr bwMode="auto">
            <a:xfrm>
              <a:off x="2770886" y="486973"/>
              <a:ext cx="1143000" cy="288032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9525">
              <a:solidFill>
                <a:srgbClr val="C00000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lIns="36000" tIns="46038" rIns="36000" bIns="46038" anchor="ctr"/>
            <a:lstStyle/>
            <a:p>
              <a:pPr algn="ctr" eaLnBrk="0" latinLnBrk="0" hangingPunct="0">
                <a:spcBef>
                  <a:spcPct val="20000"/>
                </a:spcBef>
              </a:pPr>
              <a:r>
                <a:rPr lang="en-US" altLang="ko-KR" sz="1400">
                  <a:solidFill>
                    <a:schemeClr val="bg1"/>
                  </a:solidFill>
                  <a:latin typeface="Helvetica" pitchFamily="34" charset="0"/>
                  <a:ea typeface="돋움" pitchFamily="50" charset="-127"/>
                </a:rPr>
                <a:t>document</a:t>
              </a:r>
            </a:p>
          </p:txBody>
        </p:sp>
        <p:sp>
          <p:nvSpPr>
            <p:cNvPr id="6" name="Rectangle 411"/>
            <p:cNvSpPr>
              <a:spLocks noChangeArrowheads="1"/>
            </p:cNvSpPr>
            <p:nvPr/>
          </p:nvSpPr>
          <p:spPr bwMode="auto">
            <a:xfrm>
              <a:off x="2770886" y="1268211"/>
              <a:ext cx="1143000" cy="312688"/>
            </a:xfrm>
            <a:prstGeom prst="rect">
              <a:avLst/>
            </a:prstGeom>
            <a:solidFill>
              <a:srgbClr val="FFFF66"/>
            </a:solidFill>
            <a:ln w="9525">
              <a:solidFill>
                <a:srgbClr val="C00000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lIns="36000" tIns="46038" rIns="36000" bIns="46038" anchor="ctr"/>
            <a:lstStyle/>
            <a:p>
              <a:pPr algn="ctr" eaLnBrk="0" latinLnBrk="0" hangingPunct="0">
                <a:spcBef>
                  <a:spcPct val="20000"/>
                </a:spcBef>
              </a:pPr>
              <a:r>
                <a:rPr lang="en-US" altLang="ko-KR" sz="1400" dirty="0">
                  <a:solidFill>
                    <a:srgbClr val="0070C0"/>
                  </a:solidFill>
                  <a:latin typeface="Helvetica" pitchFamily="34" charset="0"/>
                  <a:ea typeface="돋움" pitchFamily="50" charset="-127"/>
                </a:rPr>
                <a:t>html</a:t>
              </a:r>
            </a:p>
          </p:txBody>
        </p:sp>
        <p:cxnSp>
          <p:nvCxnSpPr>
            <p:cNvPr id="7" name="직선 연결선 6"/>
            <p:cNvCxnSpPr>
              <a:stCxn id="5" idx="2"/>
              <a:endCxn id="6" idx="0"/>
            </p:cNvCxnSpPr>
            <p:nvPr/>
          </p:nvCxnSpPr>
          <p:spPr>
            <a:xfrm>
              <a:off x="3342386" y="775005"/>
              <a:ext cx="0" cy="493206"/>
            </a:xfrm>
            <a:prstGeom prst="line">
              <a:avLst/>
            </a:prstGeom>
            <a:ln w="28575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Rectangle 411"/>
            <p:cNvSpPr>
              <a:spLocks noChangeArrowheads="1"/>
            </p:cNvSpPr>
            <p:nvPr/>
          </p:nvSpPr>
          <p:spPr bwMode="auto">
            <a:xfrm>
              <a:off x="1373099" y="2292990"/>
              <a:ext cx="770691" cy="324879"/>
            </a:xfrm>
            <a:prstGeom prst="rect">
              <a:avLst/>
            </a:prstGeom>
            <a:solidFill>
              <a:srgbClr val="FFFF66"/>
            </a:solidFill>
            <a:ln w="9525">
              <a:solidFill>
                <a:srgbClr val="C00000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lIns="36000" tIns="46038" rIns="36000" bIns="46038" anchor="ctr"/>
            <a:lstStyle/>
            <a:p>
              <a:pPr algn="ctr" eaLnBrk="0" latinLnBrk="0" hangingPunct="0">
                <a:spcBef>
                  <a:spcPct val="20000"/>
                </a:spcBef>
              </a:pPr>
              <a:r>
                <a:rPr lang="en-US" altLang="ko-KR" sz="1400" dirty="0">
                  <a:solidFill>
                    <a:srgbClr val="0070C0"/>
                  </a:solidFill>
                  <a:latin typeface="Helvetica" pitchFamily="34" charset="0"/>
                  <a:ea typeface="돋움" pitchFamily="50" charset="-127"/>
                </a:rPr>
                <a:t>head</a:t>
              </a:r>
            </a:p>
          </p:txBody>
        </p:sp>
        <p:sp>
          <p:nvSpPr>
            <p:cNvPr id="9" name="Rectangle 411"/>
            <p:cNvSpPr>
              <a:spLocks noChangeArrowheads="1"/>
            </p:cNvSpPr>
            <p:nvPr/>
          </p:nvSpPr>
          <p:spPr bwMode="auto">
            <a:xfrm>
              <a:off x="4292264" y="2284835"/>
              <a:ext cx="765182" cy="324878"/>
            </a:xfrm>
            <a:prstGeom prst="rect">
              <a:avLst/>
            </a:prstGeom>
            <a:solidFill>
              <a:srgbClr val="FFFF66"/>
            </a:solidFill>
            <a:ln w="9525">
              <a:solidFill>
                <a:srgbClr val="C00000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lIns="36000" tIns="46038" rIns="36000" bIns="46038" anchor="ctr"/>
            <a:lstStyle/>
            <a:p>
              <a:pPr algn="ctr" eaLnBrk="0" latinLnBrk="0" hangingPunct="0">
                <a:spcBef>
                  <a:spcPct val="20000"/>
                </a:spcBef>
              </a:pPr>
              <a:r>
                <a:rPr lang="en-US" altLang="ko-KR" sz="1400" dirty="0">
                  <a:solidFill>
                    <a:srgbClr val="0070C0"/>
                  </a:solidFill>
                  <a:latin typeface="Helvetica" pitchFamily="34" charset="0"/>
                  <a:ea typeface="돋움" pitchFamily="50" charset="-127"/>
                </a:rPr>
                <a:t>body</a:t>
              </a:r>
            </a:p>
          </p:txBody>
        </p:sp>
        <p:sp>
          <p:nvSpPr>
            <p:cNvPr id="10" name="Rectangle 411"/>
            <p:cNvSpPr>
              <a:spLocks noChangeArrowheads="1"/>
            </p:cNvSpPr>
            <p:nvPr/>
          </p:nvSpPr>
          <p:spPr bwMode="auto">
            <a:xfrm>
              <a:off x="1342467" y="3449330"/>
              <a:ext cx="831953" cy="319309"/>
            </a:xfrm>
            <a:prstGeom prst="rect">
              <a:avLst/>
            </a:prstGeom>
            <a:solidFill>
              <a:srgbClr val="FFFF66"/>
            </a:solidFill>
            <a:ln w="9525">
              <a:solidFill>
                <a:srgbClr val="C00000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lIns="36000" tIns="46038" rIns="36000" bIns="46038" anchor="ctr"/>
            <a:lstStyle/>
            <a:p>
              <a:pPr algn="ctr" eaLnBrk="0" latinLnBrk="0" hangingPunct="0">
                <a:spcBef>
                  <a:spcPct val="20000"/>
                </a:spcBef>
              </a:pPr>
              <a:r>
                <a:rPr lang="en-US" altLang="ko-KR" sz="1400" dirty="0">
                  <a:solidFill>
                    <a:srgbClr val="0070C0"/>
                  </a:solidFill>
                  <a:latin typeface="Helvetica" pitchFamily="34" charset="0"/>
                  <a:ea typeface="돋움" pitchFamily="50" charset="-127"/>
                </a:rPr>
                <a:t>title</a:t>
              </a:r>
            </a:p>
          </p:txBody>
        </p:sp>
        <p:cxnSp>
          <p:nvCxnSpPr>
            <p:cNvPr id="11" name="직선 연결선 10"/>
            <p:cNvCxnSpPr>
              <a:stCxn id="8" idx="2"/>
              <a:endCxn id="10" idx="0"/>
            </p:cNvCxnSpPr>
            <p:nvPr/>
          </p:nvCxnSpPr>
          <p:spPr>
            <a:xfrm flipH="1">
              <a:off x="1758444" y="2617869"/>
              <a:ext cx="1" cy="831461"/>
            </a:xfrm>
            <a:prstGeom prst="line">
              <a:avLst/>
            </a:prstGeom>
            <a:ln w="28575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411"/>
            <p:cNvSpPr>
              <a:spLocks noChangeArrowheads="1"/>
            </p:cNvSpPr>
            <p:nvPr/>
          </p:nvSpPr>
          <p:spPr bwMode="auto">
            <a:xfrm>
              <a:off x="3219978" y="3449331"/>
              <a:ext cx="562790" cy="319309"/>
            </a:xfrm>
            <a:prstGeom prst="rect">
              <a:avLst/>
            </a:prstGeom>
            <a:solidFill>
              <a:srgbClr val="FFFF66"/>
            </a:solidFill>
            <a:ln w="9525">
              <a:solidFill>
                <a:srgbClr val="C00000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lIns="36000" tIns="46038" rIns="36000" bIns="46038" anchor="ctr"/>
            <a:lstStyle/>
            <a:p>
              <a:pPr algn="ctr" eaLnBrk="0" latinLnBrk="0" hangingPunct="0">
                <a:spcBef>
                  <a:spcPct val="20000"/>
                </a:spcBef>
              </a:pPr>
              <a:r>
                <a:rPr lang="en-US" altLang="ko-KR" sz="1400" dirty="0">
                  <a:solidFill>
                    <a:srgbClr val="0070C0"/>
                  </a:solidFill>
                  <a:latin typeface="Helvetica" pitchFamily="34" charset="0"/>
                  <a:ea typeface="돋움" pitchFamily="50" charset="-127"/>
                </a:rPr>
                <a:t>p</a:t>
              </a:r>
            </a:p>
          </p:txBody>
        </p:sp>
        <p:sp>
          <p:nvSpPr>
            <p:cNvPr id="13" name="Rectangle 411"/>
            <p:cNvSpPr>
              <a:spLocks noChangeArrowheads="1"/>
            </p:cNvSpPr>
            <p:nvPr/>
          </p:nvSpPr>
          <p:spPr bwMode="auto">
            <a:xfrm>
              <a:off x="5605180" y="3449330"/>
              <a:ext cx="576064" cy="301966"/>
            </a:xfrm>
            <a:prstGeom prst="rect">
              <a:avLst/>
            </a:prstGeom>
            <a:solidFill>
              <a:srgbClr val="FFFF66"/>
            </a:solidFill>
            <a:ln w="9525">
              <a:solidFill>
                <a:srgbClr val="C00000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lIns="36000" tIns="46038" rIns="36000" bIns="46038" anchor="ctr"/>
            <a:lstStyle/>
            <a:p>
              <a:pPr algn="ctr" eaLnBrk="0" latinLnBrk="0" hangingPunct="0">
                <a:spcBef>
                  <a:spcPct val="20000"/>
                </a:spcBef>
              </a:pPr>
              <a:r>
                <a:rPr lang="en-US" altLang="ko-KR" sz="1400" dirty="0">
                  <a:solidFill>
                    <a:srgbClr val="0070C0"/>
                  </a:solidFill>
                  <a:latin typeface="Helvetica" pitchFamily="34" charset="0"/>
                  <a:ea typeface="돋움" pitchFamily="50" charset="-127"/>
                </a:rPr>
                <a:t>form</a:t>
              </a:r>
            </a:p>
          </p:txBody>
        </p:sp>
        <p:sp>
          <p:nvSpPr>
            <p:cNvPr id="14" name="Rectangle 411"/>
            <p:cNvSpPr>
              <a:spLocks noChangeArrowheads="1"/>
            </p:cNvSpPr>
            <p:nvPr/>
          </p:nvSpPr>
          <p:spPr bwMode="auto">
            <a:xfrm>
              <a:off x="3228477" y="4648543"/>
              <a:ext cx="562790" cy="319309"/>
            </a:xfrm>
            <a:prstGeom prst="rect">
              <a:avLst/>
            </a:prstGeom>
            <a:solidFill>
              <a:srgbClr val="FFFF66"/>
            </a:solidFill>
            <a:ln w="9525">
              <a:solidFill>
                <a:srgbClr val="C00000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lIns="36000" tIns="46038" rIns="36000" bIns="46038" anchor="ctr"/>
            <a:lstStyle/>
            <a:p>
              <a:pPr algn="ctr" eaLnBrk="0" latinLnBrk="0" hangingPunct="0">
                <a:spcBef>
                  <a:spcPct val="20000"/>
                </a:spcBef>
              </a:pPr>
              <a:r>
                <a:rPr lang="en-US" altLang="ko-KR" sz="1400" dirty="0">
                  <a:solidFill>
                    <a:srgbClr val="0070C0"/>
                  </a:solidFill>
                  <a:latin typeface="Helvetica" pitchFamily="34" charset="0"/>
                  <a:ea typeface="돋움" pitchFamily="50" charset="-127"/>
                </a:rPr>
                <a:t>span</a:t>
              </a:r>
            </a:p>
          </p:txBody>
        </p:sp>
        <p:sp>
          <p:nvSpPr>
            <p:cNvPr id="15" name="Rectangle 411"/>
            <p:cNvSpPr>
              <a:spLocks noChangeArrowheads="1"/>
            </p:cNvSpPr>
            <p:nvPr/>
          </p:nvSpPr>
          <p:spPr bwMode="auto">
            <a:xfrm>
              <a:off x="4887962" y="4646789"/>
              <a:ext cx="562790" cy="319309"/>
            </a:xfrm>
            <a:prstGeom prst="rect">
              <a:avLst/>
            </a:prstGeom>
            <a:solidFill>
              <a:srgbClr val="FFFF66"/>
            </a:solidFill>
            <a:ln w="9525">
              <a:solidFill>
                <a:srgbClr val="C00000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lIns="36000" tIns="46038" rIns="36000" bIns="46038" anchor="ctr"/>
            <a:lstStyle/>
            <a:p>
              <a:pPr algn="ctr" eaLnBrk="0" latinLnBrk="0" hangingPunct="0">
                <a:spcBef>
                  <a:spcPct val="20000"/>
                </a:spcBef>
              </a:pPr>
              <a:r>
                <a:rPr lang="en-US" altLang="ko-KR" sz="1400" dirty="0">
                  <a:solidFill>
                    <a:srgbClr val="0070C0"/>
                  </a:solidFill>
                  <a:latin typeface="Helvetica" pitchFamily="34" charset="0"/>
                  <a:ea typeface="돋움" pitchFamily="50" charset="-127"/>
                </a:rPr>
                <a:t>input</a:t>
              </a:r>
            </a:p>
          </p:txBody>
        </p:sp>
        <p:sp>
          <p:nvSpPr>
            <p:cNvPr id="16" name="Rectangle 411"/>
            <p:cNvSpPr>
              <a:spLocks noChangeArrowheads="1"/>
            </p:cNvSpPr>
            <p:nvPr/>
          </p:nvSpPr>
          <p:spPr bwMode="auto">
            <a:xfrm>
              <a:off x="5626952" y="4653136"/>
              <a:ext cx="562790" cy="319309"/>
            </a:xfrm>
            <a:prstGeom prst="rect">
              <a:avLst/>
            </a:prstGeom>
            <a:solidFill>
              <a:srgbClr val="FFFF66"/>
            </a:solidFill>
            <a:ln w="9525">
              <a:solidFill>
                <a:srgbClr val="C00000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lIns="36000" tIns="46038" rIns="36000" bIns="46038" anchor="ctr"/>
            <a:lstStyle/>
            <a:p>
              <a:pPr algn="ctr" eaLnBrk="0" latinLnBrk="0" hangingPunct="0">
                <a:spcBef>
                  <a:spcPct val="20000"/>
                </a:spcBef>
              </a:pPr>
              <a:r>
                <a:rPr lang="en-US" altLang="ko-KR" sz="1400" dirty="0">
                  <a:solidFill>
                    <a:srgbClr val="0070C0"/>
                  </a:solidFill>
                  <a:latin typeface="Helvetica" pitchFamily="34" charset="0"/>
                  <a:ea typeface="돋움" pitchFamily="50" charset="-127"/>
                </a:rPr>
                <a:t>input</a:t>
              </a:r>
            </a:p>
          </p:txBody>
        </p:sp>
        <p:sp>
          <p:nvSpPr>
            <p:cNvPr id="17" name="Rectangle 411"/>
            <p:cNvSpPr>
              <a:spLocks noChangeArrowheads="1"/>
            </p:cNvSpPr>
            <p:nvPr/>
          </p:nvSpPr>
          <p:spPr bwMode="auto">
            <a:xfrm>
              <a:off x="6424489" y="4646787"/>
              <a:ext cx="361264" cy="319309"/>
            </a:xfrm>
            <a:prstGeom prst="rect">
              <a:avLst/>
            </a:prstGeom>
            <a:solidFill>
              <a:srgbClr val="FFFF66"/>
            </a:solidFill>
            <a:ln w="9525">
              <a:solidFill>
                <a:srgbClr val="C00000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lIns="36000" tIns="46038" rIns="36000" bIns="46038" anchor="ctr"/>
            <a:lstStyle/>
            <a:p>
              <a:pPr algn="ctr" eaLnBrk="0" latinLnBrk="0" hangingPunct="0">
                <a:spcBef>
                  <a:spcPct val="20000"/>
                </a:spcBef>
              </a:pPr>
              <a:r>
                <a:rPr lang="en-US" altLang="ko-KR" sz="1400" dirty="0" err="1">
                  <a:solidFill>
                    <a:srgbClr val="0070C0"/>
                  </a:solidFill>
                  <a:latin typeface="Helvetica" pitchFamily="34" charset="0"/>
                  <a:ea typeface="돋움" pitchFamily="50" charset="-127"/>
                </a:rPr>
                <a:t>hr</a:t>
              </a:r>
              <a:endParaRPr lang="en-US" altLang="ko-KR" sz="1400" dirty="0">
                <a:solidFill>
                  <a:srgbClr val="0070C0"/>
                </a:solidFill>
                <a:latin typeface="Helvetica" pitchFamily="34" charset="0"/>
                <a:ea typeface="돋움" pitchFamily="50" charset="-127"/>
              </a:endParaRPr>
            </a:p>
          </p:txBody>
        </p:sp>
        <p:cxnSp>
          <p:nvCxnSpPr>
            <p:cNvPr id="18" name="꺾인 연결선 17"/>
            <p:cNvCxnSpPr>
              <a:stCxn id="6" idx="2"/>
              <a:endCxn id="8" idx="0"/>
            </p:cNvCxnSpPr>
            <p:nvPr/>
          </p:nvCxnSpPr>
          <p:spPr>
            <a:xfrm rot="5400000">
              <a:off x="2194371" y="1144974"/>
              <a:ext cx="712091" cy="1583941"/>
            </a:xfrm>
            <a:prstGeom prst="bentConnector3">
              <a:avLst/>
            </a:prstGeom>
            <a:ln w="28575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꺾인 연결선 18"/>
            <p:cNvCxnSpPr>
              <a:stCxn id="6" idx="2"/>
              <a:endCxn id="9" idx="0"/>
            </p:cNvCxnSpPr>
            <p:nvPr/>
          </p:nvCxnSpPr>
          <p:spPr>
            <a:xfrm rot="16200000" flipH="1">
              <a:off x="3656652" y="1266632"/>
              <a:ext cx="703936" cy="1332469"/>
            </a:xfrm>
            <a:prstGeom prst="bentConnector3">
              <a:avLst/>
            </a:prstGeom>
            <a:ln w="28575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꺾인 연결선 19"/>
            <p:cNvCxnSpPr>
              <a:stCxn id="9" idx="2"/>
              <a:endCxn id="12" idx="0"/>
            </p:cNvCxnSpPr>
            <p:nvPr/>
          </p:nvCxnSpPr>
          <p:spPr>
            <a:xfrm rot="5400000">
              <a:off x="3668305" y="2442781"/>
              <a:ext cx="839618" cy="1173482"/>
            </a:xfrm>
            <a:prstGeom prst="bentConnector3">
              <a:avLst>
                <a:gd name="adj1" fmla="val 50000"/>
              </a:avLst>
            </a:prstGeom>
            <a:ln w="28575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꺾인 연결선 20"/>
            <p:cNvCxnSpPr>
              <a:stCxn id="9" idx="2"/>
              <a:endCxn id="13" idx="0"/>
            </p:cNvCxnSpPr>
            <p:nvPr/>
          </p:nvCxnSpPr>
          <p:spPr>
            <a:xfrm rot="16200000" flipH="1">
              <a:off x="4864225" y="2420342"/>
              <a:ext cx="839617" cy="1218357"/>
            </a:xfrm>
            <a:prstGeom prst="bentConnector3">
              <a:avLst>
                <a:gd name="adj1" fmla="val 50000"/>
              </a:avLst>
            </a:prstGeom>
            <a:ln w="28575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꺾인 연결선 21"/>
            <p:cNvCxnSpPr>
              <a:stCxn id="13" idx="2"/>
              <a:endCxn id="15" idx="0"/>
            </p:cNvCxnSpPr>
            <p:nvPr/>
          </p:nvCxnSpPr>
          <p:spPr>
            <a:xfrm rot="5400000">
              <a:off x="5083539" y="3837115"/>
              <a:ext cx="895493" cy="723855"/>
            </a:xfrm>
            <a:prstGeom prst="bentConnector3">
              <a:avLst/>
            </a:prstGeom>
            <a:ln w="28575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꺾인 연결선 22"/>
            <p:cNvCxnSpPr>
              <a:stCxn id="13" idx="2"/>
              <a:endCxn id="16" idx="0"/>
            </p:cNvCxnSpPr>
            <p:nvPr/>
          </p:nvCxnSpPr>
          <p:spPr>
            <a:xfrm rot="16200000" flipH="1">
              <a:off x="5449859" y="4194648"/>
              <a:ext cx="901840" cy="15135"/>
            </a:xfrm>
            <a:prstGeom prst="bentConnector3">
              <a:avLst/>
            </a:prstGeom>
            <a:ln w="28575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꺾인 연결선 23"/>
            <p:cNvCxnSpPr>
              <a:stCxn id="13" idx="2"/>
              <a:endCxn id="17" idx="0"/>
            </p:cNvCxnSpPr>
            <p:nvPr/>
          </p:nvCxnSpPr>
          <p:spPr>
            <a:xfrm rot="16200000" flipH="1">
              <a:off x="5801421" y="3843086"/>
              <a:ext cx="895491" cy="711909"/>
            </a:xfrm>
            <a:prstGeom prst="bentConnector3">
              <a:avLst/>
            </a:prstGeom>
            <a:ln w="28575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화살표 연결선 24"/>
            <p:cNvCxnSpPr>
              <a:stCxn id="12" idx="2"/>
              <a:endCxn id="14" idx="0"/>
            </p:cNvCxnSpPr>
            <p:nvPr/>
          </p:nvCxnSpPr>
          <p:spPr>
            <a:xfrm>
              <a:off x="3501373" y="3768640"/>
              <a:ext cx="8499" cy="879903"/>
            </a:xfrm>
            <a:prstGeom prst="straightConnector1">
              <a:avLst/>
            </a:prstGeom>
            <a:ln w="28575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4577315" y="1442399"/>
              <a:ext cx="126451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html</a:t>
              </a:r>
              <a:r>
                <a:rPr lang="ko-KR" altLang="en-US" sz="1200" dirty="0"/>
                <a:t>의 </a:t>
              </a:r>
              <a:r>
                <a:rPr lang="en-US" altLang="ko-KR" sz="1200" dirty="0"/>
                <a:t>children</a:t>
              </a:r>
              <a:endParaRPr lang="ko-KR" altLang="en-US" sz="1200" dirty="0"/>
            </a:p>
          </p:txBody>
        </p:sp>
        <p:cxnSp>
          <p:nvCxnSpPr>
            <p:cNvPr id="27" name="직선 화살표 연결선 26"/>
            <p:cNvCxnSpPr>
              <a:stCxn id="26" idx="2"/>
            </p:cNvCxnSpPr>
            <p:nvPr/>
          </p:nvCxnSpPr>
          <p:spPr>
            <a:xfrm flipH="1">
              <a:off x="5057446" y="1719398"/>
              <a:ext cx="152126" cy="411995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>
              <a:off x="6785753" y="3176475"/>
              <a:ext cx="136768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/>
                <a:t>서로 </a:t>
              </a:r>
              <a:r>
                <a:rPr lang="en-US" altLang="ko-KR" sz="1200" dirty="0"/>
                <a:t>sibling </a:t>
              </a:r>
              <a:r>
                <a:rPr lang="ko-KR" altLang="en-US" sz="1200" dirty="0"/>
                <a:t>관계</a:t>
              </a:r>
            </a:p>
          </p:txBody>
        </p:sp>
        <p:cxnSp>
          <p:nvCxnSpPr>
            <p:cNvPr id="29" name="직선 화살표 연결선 28"/>
            <p:cNvCxnSpPr>
              <a:stCxn id="28" idx="1"/>
            </p:cNvCxnSpPr>
            <p:nvPr/>
          </p:nvCxnSpPr>
          <p:spPr>
            <a:xfrm flipH="1">
              <a:off x="6424489" y="3314975"/>
              <a:ext cx="361264" cy="13849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/>
            <p:cNvSpPr txBox="1"/>
            <p:nvPr/>
          </p:nvSpPr>
          <p:spPr>
            <a:xfrm>
              <a:off x="3906388" y="5118246"/>
              <a:ext cx="136402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form</a:t>
              </a:r>
              <a:r>
                <a:rPr lang="ko-KR" altLang="en-US" sz="1200" dirty="0"/>
                <a:t>의</a:t>
              </a:r>
              <a:endParaRPr lang="en-US" altLang="ko-KR" sz="1200" dirty="0"/>
            </a:p>
            <a:p>
              <a:r>
                <a:rPr lang="en-US" altLang="ko-KR" sz="1200" dirty="0" err="1"/>
                <a:t>firstElementChild</a:t>
              </a:r>
              <a:endParaRPr lang="ko-KR" altLang="en-US" sz="1200" dirty="0"/>
            </a:p>
          </p:txBody>
        </p:sp>
        <p:cxnSp>
          <p:nvCxnSpPr>
            <p:cNvPr id="31" name="직선 화살표 연결선 30"/>
            <p:cNvCxnSpPr>
              <a:stCxn id="30" idx="0"/>
              <a:endCxn id="15" idx="1"/>
            </p:cNvCxnSpPr>
            <p:nvPr/>
          </p:nvCxnSpPr>
          <p:spPr>
            <a:xfrm flipV="1">
              <a:off x="4588402" y="4806444"/>
              <a:ext cx="299560" cy="311802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/>
            <p:cNvSpPr txBox="1"/>
            <p:nvPr/>
          </p:nvSpPr>
          <p:spPr>
            <a:xfrm>
              <a:off x="6948264" y="5118246"/>
              <a:ext cx="134043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form</a:t>
              </a:r>
              <a:r>
                <a:rPr lang="ko-KR" altLang="en-US" sz="1200" dirty="0"/>
                <a:t>의</a:t>
              </a:r>
              <a:endParaRPr lang="en-US" altLang="ko-KR" sz="1200" dirty="0"/>
            </a:p>
            <a:p>
              <a:r>
                <a:rPr lang="en-US" altLang="ko-KR" sz="1200" dirty="0" err="1"/>
                <a:t>lastElementChild</a:t>
              </a:r>
              <a:endParaRPr lang="ko-KR" altLang="en-US" sz="1200" dirty="0"/>
            </a:p>
          </p:txBody>
        </p:sp>
        <p:cxnSp>
          <p:nvCxnSpPr>
            <p:cNvPr id="33" name="직선 화살표 연결선 32"/>
            <p:cNvCxnSpPr>
              <a:stCxn id="32" idx="0"/>
              <a:endCxn id="17" idx="3"/>
            </p:cNvCxnSpPr>
            <p:nvPr/>
          </p:nvCxnSpPr>
          <p:spPr>
            <a:xfrm flipH="1" flipV="1">
              <a:off x="6785753" y="4806442"/>
              <a:ext cx="832727" cy="31180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직사각형 33"/>
            <p:cNvSpPr/>
            <p:nvPr/>
          </p:nvSpPr>
          <p:spPr>
            <a:xfrm>
              <a:off x="5289402" y="2316929"/>
              <a:ext cx="2254143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/>
              <a:r>
                <a:rPr lang="en-US" altLang="ko-KR" sz="1200" dirty="0"/>
                <a:t>body</a:t>
              </a:r>
              <a:r>
                <a:rPr lang="ko-KR" altLang="en-US" sz="1200" dirty="0"/>
                <a:t>의 </a:t>
              </a:r>
              <a:r>
                <a:rPr lang="en-US" altLang="ko-KR" sz="1200" dirty="0" err="1"/>
                <a:t>childElementCount</a:t>
              </a:r>
              <a:r>
                <a:rPr lang="en-US" altLang="ko-KR" sz="1200" dirty="0"/>
                <a:t>=2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3714762" y="3630140"/>
              <a:ext cx="181652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p</a:t>
              </a:r>
              <a:r>
                <a:rPr lang="ko-KR" altLang="en-US" sz="1200" dirty="0"/>
                <a:t>의 </a:t>
              </a:r>
              <a:r>
                <a:rPr lang="en-US" altLang="ko-KR" sz="1200" dirty="0" err="1"/>
                <a:t>nextElementSibling</a:t>
              </a:r>
              <a:endParaRPr lang="en-US" altLang="ko-KR" sz="1200" dirty="0"/>
            </a:p>
          </p:txBody>
        </p:sp>
        <p:cxnSp>
          <p:nvCxnSpPr>
            <p:cNvPr id="36" name="직선 화살표 연결선 35"/>
            <p:cNvCxnSpPr>
              <a:stCxn id="12" idx="3"/>
              <a:endCxn id="13" idx="1"/>
            </p:cNvCxnSpPr>
            <p:nvPr/>
          </p:nvCxnSpPr>
          <p:spPr>
            <a:xfrm flipV="1">
              <a:off x="3782768" y="3600313"/>
              <a:ext cx="1822412" cy="8673"/>
            </a:xfrm>
            <a:prstGeom prst="straightConnector1">
              <a:avLst/>
            </a:prstGeom>
            <a:ln>
              <a:solidFill>
                <a:srgbClr val="00B050"/>
              </a:solidFill>
              <a:prstDash val="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화살표 연결선 36"/>
            <p:cNvCxnSpPr>
              <a:stCxn id="12" idx="1"/>
              <a:endCxn id="10" idx="3"/>
            </p:cNvCxnSpPr>
            <p:nvPr/>
          </p:nvCxnSpPr>
          <p:spPr>
            <a:xfrm flipH="1" flipV="1">
              <a:off x="2174420" y="3608985"/>
              <a:ext cx="1045558" cy="1"/>
            </a:xfrm>
            <a:prstGeom prst="straightConnector1">
              <a:avLst/>
            </a:prstGeom>
            <a:ln>
              <a:solidFill>
                <a:srgbClr val="00B050"/>
              </a:solidFill>
              <a:prstDash val="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>
              <a:off x="2448281" y="3600313"/>
              <a:ext cx="77078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p</a:t>
              </a:r>
              <a:r>
                <a:rPr lang="ko-KR" altLang="en-US" sz="1200" dirty="0"/>
                <a:t>의 </a:t>
              </a:r>
              <a:endParaRPr lang="en-US" altLang="ko-KR" sz="1200" dirty="0"/>
            </a:p>
            <a:p>
              <a:r>
                <a:rPr lang="en-US" altLang="ko-KR" sz="1200" dirty="0"/>
                <a:t>previous</a:t>
              </a:r>
            </a:p>
            <a:p>
              <a:r>
                <a:rPr lang="en-US" altLang="ko-KR" sz="1200" dirty="0"/>
                <a:t>Element</a:t>
              </a:r>
            </a:p>
            <a:p>
              <a:r>
                <a:rPr lang="en-US" altLang="ko-KR" sz="1200" dirty="0"/>
                <a:t>Sibling</a:t>
              </a:r>
            </a:p>
          </p:txBody>
        </p:sp>
        <p:sp>
          <p:nvSpPr>
            <p:cNvPr id="39" name="자유형 38"/>
            <p:cNvSpPr/>
            <p:nvPr/>
          </p:nvSpPr>
          <p:spPr>
            <a:xfrm>
              <a:off x="3349926" y="2599267"/>
              <a:ext cx="1222074" cy="855133"/>
            </a:xfrm>
            <a:custGeom>
              <a:avLst/>
              <a:gdLst>
                <a:gd name="connsiteX0" fmla="*/ 79074 w 1222074"/>
                <a:gd name="connsiteY0" fmla="*/ 855133 h 855133"/>
                <a:gd name="connsiteX1" fmla="*/ 87541 w 1222074"/>
                <a:gd name="connsiteY1" fmla="*/ 431800 h 855133"/>
                <a:gd name="connsiteX2" fmla="*/ 968074 w 1222074"/>
                <a:gd name="connsiteY2" fmla="*/ 296333 h 855133"/>
                <a:gd name="connsiteX3" fmla="*/ 1222074 w 1222074"/>
                <a:gd name="connsiteY3" fmla="*/ 0 h 85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2074" h="855133">
                  <a:moveTo>
                    <a:pt x="79074" y="855133"/>
                  </a:moveTo>
                  <a:cubicBezTo>
                    <a:pt x="9224" y="690033"/>
                    <a:pt x="-60626" y="524933"/>
                    <a:pt x="87541" y="431800"/>
                  </a:cubicBezTo>
                  <a:cubicBezTo>
                    <a:pt x="235708" y="338667"/>
                    <a:pt x="778985" y="368300"/>
                    <a:pt x="968074" y="296333"/>
                  </a:cubicBezTo>
                  <a:cubicBezTo>
                    <a:pt x="1157163" y="224366"/>
                    <a:pt x="1183974" y="46567"/>
                    <a:pt x="1222074" y="0"/>
                  </a:cubicBezTo>
                </a:path>
              </a:pathLst>
            </a:custGeom>
            <a:noFill/>
            <a:ln w="9525">
              <a:solidFill>
                <a:srgbClr val="00B050"/>
              </a:solidFill>
              <a:prstDash val="dash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2968179" y="2609713"/>
              <a:ext cx="149316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p</a:t>
              </a:r>
              <a:r>
                <a:rPr lang="ko-KR" altLang="en-US" sz="1200" dirty="0"/>
                <a:t>의 </a:t>
              </a:r>
              <a:r>
                <a:rPr lang="en-US" altLang="ko-KR" sz="1200" dirty="0" err="1"/>
                <a:t>parentElement</a:t>
              </a:r>
              <a:endParaRPr lang="en-US" altLang="ko-KR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9923033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8-1 DOM </a:t>
            </a:r>
            <a:r>
              <a:rPr lang="ko-KR" altLang="en-US" dirty="0"/>
              <a:t>객체의 구조 출력 </a:t>
            </a:r>
            <a:r>
              <a:rPr lang="en-US" altLang="ko-KR" dirty="0"/>
              <a:t>: p </a:t>
            </a:r>
            <a:r>
              <a:rPr lang="ko-KR" altLang="en-US" dirty="0"/>
              <a:t>객체 사례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1703511" y="1105127"/>
            <a:ext cx="5112568" cy="507831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&lt;head&gt;&lt;title&gt;HTML DOM </a:t>
            </a:r>
            <a:r>
              <a:rPr lang="ko-KR" altLang="en-US" sz="1200" dirty="0"/>
              <a:t>트리</a:t>
            </a:r>
            <a:r>
              <a:rPr lang="en-US" altLang="ko-KR" sz="1200" dirty="0"/>
              <a:t>&lt;/title&gt;&lt;/head&gt;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&lt;h3&gt;DOM </a:t>
            </a:r>
            <a:r>
              <a:rPr lang="ko-KR" altLang="en-US" sz="1200" dirty="0"/>
              <a:t>객체 </a:t>
            </a:r>
            <a:r>
              <a:rPr lang="en-US" altLang="ko-KR" sz="1200" dirty="0"/>
              <a:t>p</a:t>
            </a:r>
            <a:r>
              <a:rPr lang="ko-KR" altLang="en-US" sz="1200" dirty="0"/>
              <a:t>의 </a:t>
            </a:r>
            <a:r>
              <a:rPr lang="ko-KR" altLang="en-US" sz="1200" dirty="0" err="1"/>
              <a:t>프로퍼티</a:t>
            </a:r>
            <a:r>
              <a:rPr lang="en-US" altLang="ko-KR" sz="1200" dirty="0"/>
              <a:t>, </a:t>
            </a:r>
            <a:r>
              <a:rPr lang="ko-KR" altLang="en-US" sz="1200" dirty="0"/>
              <a:t>스타일</a:t>
            </a:r>
            <a:r>
              <a:rPr lang="en-US" altLang="ko-KR" sz="1200" dirty="0"/>
              <a:t>, </a:t>
            </a:r>
            <a:r>
              <a:rPr lang="ko-KR" altLang="en-US" sz="1200" dirty="0"/>
              <a:t>이벤트 </a:t>
            </a:r>
            <a:r>
              <a:rPr lang="ko-KR" altLang="en-US" sz="1200" dirty="0" err="1"/>
              <a:t>리스너</a:t>
            </a:r>
            <a:r>
              <a:rPr lang="en-US" altLang="ko-KR" sz="1200" dirty="0"/>
              <a:t>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&lt;p id="</a:t>
            </a:r>
            <a:r>
              <a:rPr lang="en-US" altLang="ko-KR" sz="1200" dirty="0" err="1"/>
              <a:t>firstP</a:t>
            </a:r>
            <a:r>
              <a:rPr lang="en-US" altLang="ko-KR" sz="1200" dirty="0"/>
              <a:t>" </a:t>
            </a:r>
          </a:p>
          <a:p>
            <a:pPr defTabSz="180000"/>
            <a:r>
              <a:rPr lang="en-US" altLang="ko-KR" sz="1200" dirty="0"/>
              <a:t>	style="</a:t>
            </a:r>
            <a:r>
              <a:rPr lang="en-US" altLang="ko-KR" sz="1200" dirty="0" err="1"/>
              <a:t>color:blue</a:t>
            </a:r>
            <a:r>
              <a:rPr lang="en-US" altLang="ko-KR" sz="1200" dirty="0"/>
              <a:t>; </a:t>
            </a:r>
            <a:r>
              <a:rPr lang="en-US" altLang="ko-KR" sz="1200" dirty="0" err="1"/>
              <a:t>background:yellow</a:t>
            </a:r>
            <a:r>
              <a:rPr lang="en-US" altLang="ko-KR" sz="1200" dirty="0"/>
              <a:t>" 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onclick</a:t>
            </a:r>
            <a:r>
              <a:rPr lang="en-US" altLang="ko-KR" sz="1200" dirty="0"/>
              <a:t>="</a:t>
            </a:r>
            <a:r>
              <a:rPr lang="en-US" altLang="ko-KR" sz="1200" dirty="0" err="1"/>
              <a:t>this.style.color</a:t>
            </a:r>
            <a:r>
              <a:rPr lang="en-US" altLang="ko-KR" sz="1200" dirty="0"/>
              <a:t>='teal'"&gt;</a:t>
            </a:r>
          </a:p>
          <a:p>
            <a:pPr defTabSz="180000"/>
            <a:r>
              <a:rPr lang="ko-KR" altLang="en-US" sz="1200" dirty="0"/>
              <a:t>    이것은 </a:t>
            </a:r>
            <a:r>
              <a:rPr lang="en-US" altLang="ko-KR" sz="1200" dirty="0"/>
              <a:t>&lt;span style="</a:t>
            </a:r>
            <a:r>
              <a:rPr lang="en-US" altLang="ko-KR" sz="1200" dirty="0" err="1"/>
              <a:t>color:red</a:t>
            </a:r>
            <a:r>
              <a:rPr lang="en-US" altLang="ko-KR" sz="1200" dirty="0"/>
              <a:t>"&gt;</a:t>
            </a:r>
            <a:r>
              <a:rPr lang="ko-KR" altLang="en-US" sz="1200" dirty="0"/>
              <a:t>문장입니다</a:t>
            </a:r>
            <a:r>
              <a:rPr lang="en-US" altLang="ko-KR" sz="1200" dirty="0"/>
              <a:t>.</a:t>
            </a:r>
          </a:p>
          <a:p>
            <a:pPr defTabSz="180000"/>
            <a:r>
              <a:rPr lang="en-US" altLang="ko-KR" sz="1200" dirty="0"/>
              <a:t>	&lt;/span&gt;</a:t>
            </a:r>
          </a:p>
          <a:p>
            <a:pPr defTabSz="180000"/>
            <a:r>
              <a:rPr lang="en-US" altLang="ko-KR" sz="1200" dirty="0"/>
              <a:t>&lt;/p&gt;</a:t>
            </a:r>
          </a:p>
          <a:p>
            <a:pPr defTabSz="180000"/>
            <a:r>
              <a:rPr lang="en-US" altLang="ko-KR" sz="1200" dirty="0"/>
              <a:t>&lt;script&gt;</a:t>
            </a:r>
          </a:p>
          <a:p>
            <a:pPr defTabSz="180000"/>
            <a:r>
              <a:rPr lang="en-US" altLang="ko-KR" sz="1200" b="1" dirty="0"/>
              <a:t>	let p = </a:t>
            </a:r>
            <a:r>
              <a:rPr lang="en-US" altLang="ko-KR" sz="1200" b="1" dirty="0" err="1"/>
              <a:t>document.getElementById</a:t>
            </a:r>
            <a:r>
              <a:rPr lang="en-US" altLang="ko-KR" sz="1200" b="1" dirty="0"/>
              <a:t>("</a:t>
            </a:r>
            <a:r>
              <a:rPr lang="en-US" altLang="ko-KR" sz="1200" b="1" dirty="0" err="1"/>
              <a:t>firstP</a:t>
            </a:r>
            <a:r>
              <a:rPr lang="en-US" altLang="ko-KR" sz="1200" b="1" dirty="0"/>
              <a:t>");</a:t>
            </a:r>
          </a:p>
          <a:p>
            <a:pPr defTabSz="180000"/>
            <a:r>
              <a:rPr lang="sv-SE" altLang="ko-KR" sz="1200" dirty="0"/>
              <a:t>	let text = "p.id = " + </a:t>
            </a:r>
            <a:r>
              <a:rPr lang="sv-SE" altLang="ko-KR" sz="1200" b="1" dirty="0"/>
              <a:t>p.id </a:t>
            </a:r>
            <a:r>
              <a:rPr lang="sv-SE" altLang="ko-KR" sz="1200" dirty="0"/>
              <a:t>+ "\n";</a:t>
            </a:r>
          </a:p>
          <a:p>
            <a:pPr defTabSz="180000"/>
            <a:r>
              <a:rPr lang="en-US" altLang="ko-KR" sz="1200" dirty="0"/>
              <a:t>	text += "</a:t>
            </a:r>
            <a:r>
              <a:rPr lang="en-US" altLang="ko-KR" sz="1200" dirty="0" err="1"/>
              <a:t>p.tagName</a:t>
            </a:r>
            <a:r>
              <a:rPr lang="en-US" altLang="ko-KR" sz="1200" dirty="0"/>
              <a:t> = " + </a:t>
            </a:r>
            <a:r>
              <a:rPr lang="en-US" altLang="ko-KR" sz="1200" b="1" dirty="0" err="1"/>
              <a:t>p.tagName</a:t>
            </a:r>
            <a:r>
              <a:rPr lang="en-US" altLang="ko-KR" sz="1200" dirty="0"/>
              <a:t> + "\n";</a:t>
            </a:r>
          </a:p>
          <a:p>
            <a:pPr defTabSz="180000"/>
            <a:r>
              <a:rPr lang="en-US" altLang="ko-KR" sz="1200" dirty="0"/>
              <a:t>	text += "</a:t>
            </a:r>
            <a:r>
              <a:rPr lang="en-US" altLang="ko-KR" sz="1200" dirty="0" err="1"/>
              <a:t>p.innerHTML</a:t>
            </a:r>
            <a:r>
              <a:rPr lang="en-US" altLang="ko-KR" sz="1200" dirty="0"/>
              <a:t> = " + </a:t>
            </a:r>
            <a:r>
              <a:rPr lang="en-US" altLang="ko-KR" sz="1200" b="1" dirty="0" err="1"/>
              <a:t>p.innerHTML</a:t>
            </a:r>
            <a:r>
              <a:rPr lang="en-US" altLang="ko-KR" sz="1200" b="1" dirty="0"/>
              <a:t> </a:t>
            </a:r>
            <a:r>
              <a:rPr lang="en-US" altLang="ko-KR" sz="1200" dirty="0"/>
              <a:t>+ "\n";</a:t>
            </a:r>
          </a:p>
          <a:p>
            <a:pPr defTabSz="180000"/>
            <a:r>
              <a:rPr lang="en-US" altLang="ko-KR" sz="1200" dirty="0"/>
              <a:t>	text += "</a:t>
            </a:r>
            <a:r>
              <a:rPr lang="en-US" altLang="ko-KR" sz="1200" dirty="0" err="1"/>
              <a:t>p.style.color</a:t>
            </a:r>
            <a:r>
              <a:rPr lang="en-US" altLang="ko-KR" sz="1200" dirty="0"/>
              <a:t> = " + </a:t>
            </a:r>
            <a:r>
              <a:rPr lang="en-US" altLang="ko-KR" sz="1200" b="1" dirty="0" err="1"/>
              <a:t>p.style.color</a:t>
            </a:r>
            <a:r>
              <a:rPr lang="en-US" altLang="ko-KR" sz="1200" dirty="0"/>
              <a:t> + "\n";</a:t>
            </a:r>
          </a:p>
          <a:p>
            <a:pPr defTabSz="180000"/>
            <a:r>
              <a:rPr lang="en-US" altLang="ko-KR" sz="1200" dirty="0"/>
              <a:t>	text += "</a:t>
            </a:r>
            <a:r>
              <a:rPr lang="en-US" altLang="ko-KR" sz="1200" dirty="0" err="1"/>
              <a:t>p.onclick</a:t>
            </a:r>
            <a:r>
              <a:rPr lang="en-US" altLang="ko-KR" sz="1200" dirty="0"/>
              <a:t> = " + </a:t>
            </a:r>
            <a:r>
              <a:rPr lang="en-US" altLang="ko-KR" sz="1200" b="1" dirty="0" err="1"/>
              <a:t>p.onclick</a:t>
            </a:r>
            <a:r>
              <a:rPr lang="en-US" altLang="ko-KR" sz="1200" b="1" dirty="0"/>
              <a:t> </a:t>
            </a:r>
            <a:r>
              <a:rPr lang="en-US" altLang="ko-KR" sz="1200" dirty="0"/>
              <a:t>+ "\n";</a:t>
            </a:r>
          </a:p>
          <a:p>
            <a:pPr defTabSz="180000"/>
            <a:r>
              <a:rPr lang="en-US" altLang="ko-KR" sz="1200" dirty="0"/>
              <a:t>	text += "</a:t>
            </a:r>
            <a:r>
              <a:rPr lang="en-US" altLang="ko-KR" sz="1200" dirty="0" err="1"/>
              <a:t>p.childElementCount</a:t>
            </a:r>
            <a:r>
              <a:rPr lang="en-US" altLang="ko-KR" sz="1200" dirty="0"/>
              <a:t> = " + </a:t>
            </a:r>
            <a:r>
              <a:rPr lang="en-US" altLang="ko-KR" sz="1200" b="1" dirty="0" err="1"/>
              <a:t>p.childElementCount</a:t>
            </a:r>
            <a:r>
              <a:rPr lang="en-US" altLang="ko-KR" sz="1200" dirty="0"/>
              <a:t> + "\n";</a:t>
            </a:r>
          </a:p>
          <a:p>
            <a:pPr defTabSz="180000"/>
            <a:r>
              <a:rPr lang="en-US" altLang="ko-KR" sz="1200" dirty="0"/>
              <a:t>	text += "</a:t>
            </a:r>
            <a:r>
              <a:rPr lang="ko-KR" altLang="en-US" sz="1200" dirty="0"/>
              <a:t>너비 </a:t>
            </a:r>
            <a:r>
              <a:rPr lang="en-US" altLang="ko-KR" sz="1200" dirty="0"/>
              <a:t>= "</a:t>
            </a:r>
            <a:r>
              <a:rPr lang="ko-KR" altLang="en-US" sz="1200" dirty="0"/>
              <a:t> </a:t>
            </a:r>
            <a:r>
              <a:rPr lang="en-US" altLang="ko-KR" sz="1200" dirty="0"/>
              <a:t>+ </a:t>
            </a:r>
            <a:r>
              <a:rPr lang="en-US" altLang="ko-KR" sz="1200" b="1" dirty="0" err="1"/>
              <a:t>p.offsetWidth</a:t>
            </a:r>
            <a:r>
              <a:rPr lang="en-US" altLang="ko-KR" sz="1200" dirty="0"/>
              <a:t> + "\n";</a:t>
            </a:r>
          </a:p>
          <a:p>
            <a:pPr defTabSz="180000"/>
            <a:r>
              <a:rPr lang="en-US" altLang="ko-KR" sz="1200" dirty="0"/>
              <a:t>	text += "</a:t>
            </a:r>
            <a:r>
              <a:rPr lang="ko-KR" altLang="en-US" sz="1200" dirty="0"/>
              <a:t>높이 </a:t>
            </a:r>
            <a:r>
              <a:rPr lang="en-US" altLang="ko-KR" sz="1200" dirty="0"/>
              <a:t>= "</a:t>
            </a:r>
            <a:r>
              <a:rPr lang="ko-KR" altLang="en-US" sz="1200" dirty="0"/>
              <a:t> </a:t>
            </a:r>
            <a:r>
              <a:rPr lang="en-US" altLang="ko-KR" sz="1200" dirty="0"/>
              <a:t>+ </a:t>
            </a:r>
            <a:r>
              <a:rPr lang="en-US" altLang="ko-KR" sz="1200" b="1" dirty="0" err="1"/>
              <a:t>p.offsetHeight</a:t>
            </a:r>
            <a:r>
              <a:rPr lang="en-US" altLang="ko-KR" sz="1200" dirty="0"/>
              <a:t> + "\n";</a:t>
            </a:r>
          </a:p>
          <a:p>
            <a:pPr defTabSz="180000"/>
            <a:r>
              <a:rPr lang="en-US" altLang="ko-KR" sz="1200" dirty="0"/>
              <a:t>	alert(text);</a:t>
            </a:r>
          </a:p>
          <a:p>
            <a:pPr defTabSz="180000"/>
            <a:r>
              <a:rPr lang="en-US" altLang="ko-KR" sz="1200" dirty="0"/>
              <a:t>&lt;/script&gt;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sp>
        <p:nvSpPr>
          <p:cNvPr id="15" name="TextBox 14"/>
          <p:cNvSpPr txBox="1"/>
          <p:nvPr/>
        </p:nvSpPr>
        <p:spPr>
          <a:xfrm>
            <a:off x="4079775" y="3049343"/>
            <a:ext cx="2034786" cy="272415"/>
          </a:xfrm>
          <a:prstGeom prst="wedgeRoundRectCallout">
            <a:avLst>
              <a:gd name="adj1" fmla="val -54934"/>
              <a:gd name="adj2" fmla="val 13079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id</a:t>
            </a:r>
            <a:r>
              <a:rPr lang="ko-KR" altLang="en-US" sz="1000" dirty="0"/>
              <a:t>가 </a:t>
            </a:r>
            <a:r>
              <a:rPr lang="en-US" altLang="ko-KR" sz="1000" dirty="0" err="1"/>
              <a:t>firstP</a:t>
            </a:r>
            <a:r>
              <a:rPr lang="ko-KR" altLang="en-US" sz="1000" dirty="0"/>
              <a:t>인 태그의  </a:t>
            </a:r>
            <a:r>
              <a:rPr lang="en-US" altLang="ko-KR" sz="1000" dirty="0"/>
              <a:t>DOM</a:t>
            </a:r>
            <a:r>
              <a:rPr lang="ko-KR" altLang="en-US" sz="1000" dirty="0"/>
              <a:t> 찾기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2064" y="3212976"/>
            <a:ext cx="3968241" cy="298208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2183" y="1105127"/>
            <a:ext cx="2241798" cy="2247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855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263352" y="307282"/>
            <a:ext cx="2160240" cy="2088232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tx1"/>
                </a:solidFill>
                <a:effectLst/>
              </a:rPr>
              <a:t>DOM</a:t>
            </a:r>
            <a:r>
              <a:rPr lang="ko-KR" altLang="en-US" sz="2000" dirty="0">
                <a:solidFill>
                  <a:schemeClr val="tx1"/>
                </a:solidFill>
                <a:effectLst/>
              </a:rPr>
              <a:t>객체의 주요 </a:t>
            </a:r>
            <a:br>
              <a:rPr lang="en-US" altLang="ko-KR" sz="2000" dirty="0">
                <a:solidFill>
                  <a:schemeClr val="tx1"/>
                </a:solidFill>
                <a:effectLst/>
              </a:rPr>
            </a:br>
            <a:r>
              <a:rPr lang="ko-KR" altLang="en-US" sz="2000" dirty="0">
                <a:solidFill>
                  <a:schemeClr val="tx1"/>
                </a:solidFill>
                <a:effectLst/>
              </a:rPr>
              <a:t>공통 프로퍼티</a:t>
            </a:r>
          </a:p>
        </p:txBody>
      </p:sp>
      <p:graphicFrame>
        <p:nvGraphicFramePr>
          <p:cNvPr id="3" name="표 4">
            <a:extLst>
              <a:ext uri="{FF2B5EF4-FFF2-40B4-BE49-F238E27FC236}">
                <a16:creationId xmlns:a16="http://schemas.microsoft.com/office/drawing/2014/main" id="{69D63F13-81D0-4522-8389-C0420331E2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0870435"/>
              </p:ext>
            </p:extLst>
          </p:nvPr>
        </p:nvGraphicFramePr>
        <p:xfrm>
          <a:off x="2711624" y="307282"/>
          <a:ext cx="8640960" cy="630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2088">
                  <a:extLst>
                    <a:ext uri="{9D8B030D-6E8A-4147-A177-3AD203B41FA5}">
                      <a16:colId xmlns:a16="http://schemas.microsoft.com/office/drawing/2014/main" val="839987355"/>
                    </a:ext>
                  </a:extLst>
                </a:gridCol>
                <a:gridCol w="2304256">
                  <a:extLst>
                    <a:ext uri="{9D8B030D-6E8A-4147-A177-3AD203B41FA5}">
                      <a16:colId xmlns:a16="http://schemas.microsoft.com/office/drawing/2014/main" val="656111850"/>
                    </a:ext>
                  </a:extLst>
                </a:gridCol>
                <a:gridCol w="4896544">
                  <a:extLst>
                    <a:ext uri="{9D8B030D-6E8A-4147-A177-3AD203B41FA5}">
                      <a16:colId xmlns:a16="http://schemas.microsoft.com/office/drawing/2014/main" val="146337113"/>
                    </a:ext>
                  </a:extLst>
                </a:gridCol>
                <a:gridCol w="648072">
                  <a:extLst>
                    <a:ext uri="{9D8B030D-6E8A-4147-A177-3AD203B41FA5}">
                      <a16:colId xmlns:a16="http://schemas.microsoft.com/office/drawing/2014/main" val="31898413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프로퍼티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설명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r/w</a:t>
                      </a:r>
                      <a:endParaRPr lang="ko-KR" altLang="en-US" sz="1500" dirty="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4432892"/>
                  </a:ext>
                </a:extLst>
              </a:tr>
              <a:tr h="370840">
                <a:tc rowSpan="6"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기본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id</a:t>
                      </a:r>
                      <a:endParaRPr lang="ko-KR" altLang="en-US" sz="1500" dirty="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err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테그의</a:t>
                      </a:r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 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id </a:t>
                      </a:r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속성값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r/w</a:t>
                      </a:r>
                      <a:endParaRPr lang="ko-KR" altLang="en-US" sz="1500" dirty="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35869196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sz="1500" dirty="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lang</a:t>
                      </a:r>
                      <a:endParaRPr lang="ko-KR" altLang="en-US" sz="1500" dirty="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태그의 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lang </a:t>
                      </a:r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속성값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5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굴림" panose="020B0600000101010101" pitchFamily="50" charset="-127"/>
                          <a:ea typeface="굴림" panose="020B0600000101010101" pitchFamily="50" charset="-127"/>
                          <a:cs typeface="+mn-cs"/>
                        </a:rPr>
                        <a:t>r/w</a:t>
                      </a:r>
                      <a:endParaRPr kumimoji="0" lang="ko-KR" altLang="en-US" sz="1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굴림" panose="020B0600000101010101" pitchFamily="50" charset="-127"/>
                        <a:ea typeface="굴림" panose="020B0600000101010101" pitchFamily="50" charset="-127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28049062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sz="1500" dirty="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Style</a:t>
                      </a:r>
                      <a:endParaRPr lang="ko-KR" altLang="en-US" sz="1500" dirty="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style </a:t>
                      </a:r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객체에 대한 레퍼런스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5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굴림" panose="020B0600000101010101" pitchFamily="50" charset="-127"/>
                          <a:ea typeface="굴림" panose="020B0600000101010101" pitchFamily="50" charset="-127"/>
                          <a:cs typeface="+mn-cs"/>
                        </a:rPr>
                        <a:t>r/w</a:t>
                      </a:r>
                      <a:endParaRPr kumimoji="0" lang="ko-KR" altLang="en-US" sz="1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굴림" panose="020B0600000101010101" pitchFamily="50" charset="-127"/>
                        <a:ea typeface="굴림" panose="020B0600000101010101" pitchFamily="50" charset="-127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25479576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sz="1500" dirty="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title</a:t>
                      </a:r>
                      <a:endParaRPr lang="ko-KR" altLang="en-US" sz="1500" dirty="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태그의 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title </a:t>
                      </a:r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속성값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5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굴림" panose="020B0600000101010101" pitchFamily="50" charset="-127"/>
                          <a:ea typeface="굴림" panose="020B0600000101010101" pitchFamily="50" charset="-127"/>
                          <a:cs typeface="+mn-cs"/>
                        </a:rPr>
                        <a:t>r/w</a:t>
                      </a:r>
                      <a:endParaRPr kumimoji="0" lang="ko-KR" altLang="en-US" sz="1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굴림" panose="020B0600000101010101" pitchFamily="50" charset="-127"/>
                        <a:ea typeface="굴림" panose="020B0600000101010101" pitchFamily="50" charset="-127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67702467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sz="1500" dirty="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err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tagName</a:t>
                      </a:r>
                      <a:endParaRPr lang="ko-KR" altLang="en-US" sz="1500" dirty="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태그 이름 문자열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, </a:t>
                      </a:r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항상 대문자로 표시됨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굴림" panose="020B0600000101010101" pitchFamily="50" charset="-127"/>
                          <a:ea typeface="굴림" panose="020B0600000101010101" pitchFamily="50" charset="-127"/>
                          <a:cs typeface="+mn-cs"/>
                        </a:rPr>
                        <a:t>r</a:t>
                      </a:r>
                      <a:endParaRPr kumimoji="0" lang="ko-KR" altLang="en-US" sz="1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굴림" panose="020B0600000101010101" pitchFamily="50" charset="-127"/>
                        <a:ea typeface="굴림" panose="020B0600000101010101" pitchFamily="50" charset="-127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80884831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sz="1500" dirty="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err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innerHTML</a:t>
                      </a:r>
                      <a:endParaRPr lang="ko-KR" altLang="en-US" sz="1500" dirty="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시작 태그와 종료 태그 사이의 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HTML </a:t>
                      </a:r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텍스트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5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굴림" panose="020B0600000101010101" pitchFamily="50" charset="-127"/>
                          <a:ea typeface="굴림" panose="020B0600000101010101" pitchFamily="50" charset="-127"/>
                          <a:cs typeface="+mn-cs"/>
                        </a:rPr>
                        <a:t>r/w</a:t>
                      </a:r>
                      <a:endParaRPr kumimoji="0" lang="ko-KR" altLang="en-US" sz="1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굴림" panose="020B0600000101010101" pitchFamily="50" charset="-127"/>
                        <a:ea typeface="굴림" panose="020B0600000101010101" pitchFamily="50" charset="-127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7366453"/>
                  </a:ext>
                </a:extLst>
              </a:tr>
              <a:tr h="370840">
                <a:tc rowSpan="6"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DOM</a:t>
                      </a:r>
                    </a:p>
                    <a:p>
                      <a:pPr algn="ctr" latinLnBrk="1"/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트리</a:t>
                      </a:r>
                      <a:endParaRPr lang="en-US" altLang="ko-KR" sz="1500" dirty="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관련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err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childElementCount</a:t>
                      </a:r>
                      <a:endParaRPr lang="ko-KR" altLang="en-US" sz="1500" dirty="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자식 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DOM </a:t>
                      </a:r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객체 개수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굴림" panose="020B0600000101010101" pitchFamily="50" charset="-127"/>
                          <a:ea typeface="굴림" panose="020B0600000101010101" pitchFamily="50" charset="-127"/>
                          <a:cs typeface="+mn-cs"/>
                        </a:rPr>
                        <a:t>r</a:t>
                      </a:r>
                      <a:endParaRPr kumimoji="0" lang="ko-KR" altLang="en-US" sz="1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굴림" panose="020B0600000101010101" pitchFamily="50" charset="-127"/>
                        <a:ea typeface="굴림" panose="020B0600000101010101" pitchFamily="50" charset="-127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1027292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sz="1500" dirty="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err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firstElementChild</a:t>
                      </a:r>
                      <a:endParaRPr lang="ko-KR" altLang="en-US" sz="1500" dirty="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첫 번째 자식 객체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5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굴림" panose="020B0600000101010101" pitchFamily="50" charset="-127"/>
                          <a:ea typeface="굴림" panose="020B0600000101010101" pitchFamily="50" charset="-127"/>
                          <a:cs typeface="+mn-cs"/>
                        </a:rPr>
                        <a:t>r</a:t>
                      </a:r>
                      <a:endParaRPr kumimoji="0" lang="ko-KR" altLang="en-US" sz="1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굴림" panose="020B0600000101010101" pitchFamily="50" charset="-127"/>
                        <a:ea typeface="굴림" panose="020B0600000101010101" pitchFamily="50" charset="-127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55261432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sz="1500" dirty="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err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lastElementChild</a:t>
                      </a:r>
                      <a:endParaRPr lang="ko-KR" altLang="en-US" sz="1500" dirty="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마지막 자식 객체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5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굴림" panose="020B0600000101010101" pitchFamily="50" charset="-127"/>
                          <a:ea typeface="굴림" panose="020B0600000101010101" pitchFamily="50" charset="-127"/>
                          <a:cs typeface="+mn-cs"/>
                        </a:rPr>
                        <a:t>r</a:t>
                      </a:r>
                      <a:endParaRPr kumimoji="0" lang="ko-KR" altLang="en-US" sz="1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굴림" panose="020B0600000101010101" pitchFamily="50" charset="-127"/>
                        <a:ea typeface="굴림" panose="020B0600000101010101" pitchFamily="50" charset="-127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93609075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sz="1500" dirty="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err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nextElementSibling</a:t>
                      </a:r>
                      <a:endParaRPr lang="ko-KR" altLang="en-US" sz="1500" dirty="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다음 형제 객체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, </a:t>
                      </a:r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오른쪽 형제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5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굴림" panose="020B0600000101010101" pitchFamily="50" charset="-127"/>
                          <a:ea typeface="굴림" panose="020B0600000101010101" pitchFamily="50" charset="-127"/>
                          <a:cs typeface="+mn-cs"/>
                        </a:rPr>
                        <a:t>r</a:t>
                      </a:r>
                      <a:endParaRPr kumimoji="0" lang="ko-KR" altLang="en-US" sz="1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굴림" panose="020B0600000101010101" pitchFamily="50" charset="-127"/>
                        <a:ea typeface="굴림" panose="020B0600000101010101" pitchFamily="50" charset="-127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71482141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sz="1500" dirty="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err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parentElement</a:t>
                      </a:r>
                      <a:endParaRPr lang="ko-KR" altLang="en-US" sz="1500" dirty="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부모 객체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5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굴림" panose="020B0600000101010101" pitchFamily="50" charset="-127"/>
                          <a:ea typeface="굴림" panose="020B0600000101010101" pitchFamily="50" charset="-127"/>
                          <a:cs typeface="+mn-cs"/>
                        </a:rPr>
                        <a:t>r</a:t>
                      </a:r>
                      <a:endParaRPr kumimoji="0" lang="ko-KR" altLang="en-US" sz="1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굴림" panose="020B0600000101010101" pitchFamily="50" charset="-127"/>
                        <a:ea typeface="굴림" panose="020B0600000101010101" pitchFamily="50" charset="-127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63511396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sz="1500" dirty="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err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previousElementSibling</a:t>
                      </a:r>
                      <a:endParaRPr lang="ko-KR" altLang="en-US" sz="1500" dirty="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이전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(</a:t>
                      </a:r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왼쪽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) </a:t>
                      </a:r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형제 객체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5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굴림" panose="020B0600000101010101" pitchFamily="50" charset="-127"/>
                          <a:ea typeface="굴림" panose="020B0600000101010101" pitchFamily="50" charset="-127"/>
                          <a:cs typeface="+mn-cs"/>
                        </a:rPr>
                        <a:t>r</a:t>
                      </a:r>
                      <a:endParaRPr kumimoji="0" lang="ko-KR" altLang="en-US" sz="1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굴림" panose="020B0600000101010101" pitchFamily="50" charset="-127"/>
                        <a:ea typeface="굴림" panose="020B0600000101010101" pitchFamily="50" charset="-127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5493924"/>
                  </a:ext>
                </a:extLst>
              </a:tr>
              <a:tr h="370840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크기와 위치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err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offsetHeight</a:t>
                      </a:r>
                      <a:endParaRPr lang="ko-KR" altLang="en-US" sz="1500" dirty="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패딩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, </a:t>
                      </a:r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테두리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, </a:t>
                      </a:r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스크롤바를 포함한 높이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5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굴림" panose="020B0600000101010101" pitchFamily="50" charset="-127"/>
                          <a:ea typeface="굴림" panose="020B0600000101010101" pitchFamily="50" charset="-127"/>
                          <a:cs typeface="+mn-cs"/>
                        </a:rPr>
                        <a:t>r</a:t>
                      </a:r>
                      <a:endParaRPr kumimoji="0" lang="ko-KR" altLang="en-US" sz="1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굴림" panose="020B0600000101010101" pitchFamily="50" charset="-127"/>
                        <a:ea typeface="굴림" panose="020B0600000101010101" pitchFamily="50" charset="-127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2772461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sz="1500" dirty="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err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offsetWidth</a:t>
                      </a:r>
                      <a:endParaRPr lang="ko-KR" altLang="en-US" sz="1500" dirty="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패딩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, </a:t>
                      </a:r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테두리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, </a:t>
                      </a:r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스크롤바를 포함한 폭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5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굴림" panose="020B0600000101010101" pitchFamily="50" charset="-127"/>
                          <a:ea typeface="굴림" panose="020B0600000101010101" pitchFamily="50" charset="-127"/>
                          <a:cs typeface="+mn-cs"/>
                        </a:rPr>
                        <a:t>r</a:t>
                      </a:r>
                      <a:endParaRPr kumimoji="0" lang="ko-KR" altLang="en-US" sz="1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굴림" panose="020B0600000101010101" pitchFamily="50" charset="-127"/>
                        <a:ea typeface="굴림" panose="020B0600000101010101" pitchFamily="50" charset="-127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34603214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sz="1500" dirty="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err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offsetLeft</a:t>
                      </a:r>
                      <a:endParaRPr lang="ko-KR" altLang="en-US" sz="1500" dirty="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객체의 출력 위치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, </a:t>
                      </a:r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수평 옵셋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5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굴림" panose="020B0600000101010101" pitchFamily="50" charset="-127"/>
                          <a:ea typeface="굴림" panose="020B0600000101010101" pitchFamily="50" charset="-127"/>
                          <a:cs typeface="+mn-cs"/>
                        </a:rPr>
                        <a:t>r</a:t>
                      </a:r>
                      <a:endParaRPr kumimoji="0" lang="ko-KR" altLang="en-US" sz="1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굴림" panose="020B0600000101010101" pitchFamily="50" charset="-127"/>
                        <a:ea typeface="굴림" panose="020B0600000101010101" pitchFamily="50" charset="-127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786700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sz="1500" dirty="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err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offsetTop</a:t>
                      </a:r>
                      <a:endParaRPr lang="ko-KR" altLang="en-US" sz="1500" dirty="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객체의 출력 위치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, </a:t>
                      </a:r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수직 옵셋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굴림" panose="020B0600000101010101" pitchFamily="50" charset="-127"/>
                          <a:ea typeface="굴림" panose="020B0600000101010101" pitchFamily="50" charset="-127"/>
                          <a:cs typeface="+mn-cs"/>
                        </a:rPr>
                        <a:t>r</a:t>
                      </a:r>
                      <a:endParaRPr kumimoji="0" lang="ko-KR" altLang="en-US" sz="1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굴림" panose="020B0600000101010101" pitchFamily="50" charset="-127"/>
                        <a:ea typeface="굴림" panose="020B0600000101010101" pitchFamily="50" charset="-127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484891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160188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551384" y="620688"/>
            <a:ext cx="2160240" cy="2088232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tx1"/>
                </a:solidFill>
                <a:effectLst/>
              </a:rPr>
              <a:t>DOM</a:t>
            </a:r>
            <a:r>
              <a:rPr lang="ko-KR" altLang="en-US" sz="2000" dirty="0">
                <a:solidFill>
                  <a:schemeClr val="tx1"/>
                </a:solidFill>
                <a:effectLst/>
              </a:rPr>
              <a:t>객체의 주요 </a:t>
            </a:r>
            <a:br>
              <a:rPr lang="en-US" altLang="ko-KR" sz="2000" dirty="0">
                <a:solidFill>
                  <a:schemeClr val="tx1"/>
                </a:solidFill>
                <a:effectLst/>
              </a:rPr>
            </a:br>
            <a:r>
              <a:rPr lang="ko-KR" altLang="en-US" sz="2000" dirty="0">
                <a:solidFill>
                  <a:schemeClr val="tx1"/>
                </a:solidFill>
                <a:effectLst/>
              </a:rPr>
              <a:t>컬렉션</a:t>
            </a:r>
            <a:r>
              <a:rPr lang="en-US" altLang="ko-KR" sz="2000" dirty="0">
                <a:solidFill>
                  <a:schemeClr val="tx1"/>
                </a:solidFill>
                <a:effectLst/>
              </a:rPr>
              <a:t>, </a:t>
            </a:r>
            <a:br>
              <a:rPr lang="en-US" altLang="ko-KR" sz="2000" dirty="0">
                <a:solidFill>
                  <a:schemeClr val="tx1"/>
                </a:solidFill>
                <a:effectLst/>
              </a:rPr>
            </a:br>
            <a:r>
              <a:rPr lang="ko-KR" altLang="en-US" sz="2000" dirty="0">
                <a:solidFill>
                  <a:schemeClr val="tx1"/>
                </a:solidFill>
                <a:effectLst/>
              </a:rPr>
              <a:t>메소드</a:t>
            </a:r>
          </a:p>
        </p:txBody>
      </p:sp>
      <p:graphicFrame>
        <p:nvGraphicFramePr>
          <p:cNvPr id="3" name="표 4">
            <a:extLst>
              <a:ext uri="{FF2B5EF4-FFF2-40B4-BE49-F238E27FC236}">
                <a16:creationId xmlns:a16="http://schemas.microsoft.com/office/drawing/2014/main" id="{69D63F13-81D0-4522-8389-C0420331E2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0031166"/>
              </p:ext>
            </p:extLst>
          </p:nvPr>
        </p:nvGraphicFramePr>
        <p:xfrm>
          <a:off x="3143672" y="980558"/>
          <a:ext cx="7848872" cy="8642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04256">
                  <a:extLst>
                    <a:ext uri="{9D8B030D-6E8A-4147-A177-3AD203B41FA5}">
                      <a16:colId xmlns:a16="http://schemas.microsoft.com/office/drawing/2014/main" val="656111850"/>
                    </a:ext>
                  </a:extLst>
                </a:gridCol>
                <a:gridCol w="5544616">
                  <a:extLst>
                    <a:ext uri="{9D8B030D-6E8A-4147-A177-3AD203B41FA5}">
                      <a16:colId xmlns:a16="http://schemas.microsoft.com/office/drawing/2014/main" val="14633711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컬렉션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설명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4432892"/>
                  </a:ext>
                </a:extLst>
              </a:tr>
              <a:tr h="49342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children</a:t>
                      </a:r>
                      <a:endParaRPr lang="ko-KR" altLang="en-US" sz="1500" dirty="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자식 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DOM</a:t>
                      </a:r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객체들의 컬렉션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(</a:t>
                      </a:r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자식들을 가리키는 레퍼런스 배열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)</a:t>
                      </a:r>
                      <a:endParaRPr lang="ko-KR" altLang="en-US" sz="1500" dirty="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8691963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DA06BD57-463B-4ADA-9C7E-34BD82708F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2802866"/>
              </p:ext>
            </p:extLst>
          </p:nvPr>
        </p:nvGraphicFramePr>
        <p:xfrm>
          <a:off x="3143672" y="2060848"/>
          <a:ext cx="7848872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8612">
                  <a:extLst>
                    <a:ext uri="{9D8B030D-6E8A-4147-A177-3AD203B41FA5}">
                      <a16:colId xmlns:a16="http://schemas.microsoft.com/office/drawing/2014/main" val="656111850"/>
                    </a:ext>
                  </a:extLst>
                </a:gridCol>
                <a:gridCol w="5580260">
                  <a:extLst>
                    <a:ext uri="{9D8B030D-6E8A-4147-A177-3AD203B41FA5}">
                      <a16:colId xmlns:a16="http://schemas.microsoft.com/office/drawing/2014/main" val="14633711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메소드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설명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44328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err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addEventListener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()</a:t>
                      </a:r>
                      <a:endParaRPr lang="ko-KR" altLang="en-US" sz="1500" dirty="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새로운 이벤트 </a:t>
                      </a:r>
                      <a:r>
                        <a:rPr lang="ko-KR" altLang="en-US" sz="1500" dirty="0" err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리스너</a:t>
                      </a:r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 등록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86919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err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appendChild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()</a:t>
                      </a:r>
                      <a:endParaRPr lang="ko-KR" altLang="en-US" sz="1500" dirty="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마지막 자식 뒤에 새로운 자식 등록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240796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click()</a:t>
                      </a:r>
                      <a:endParaRPr lang="ko-KR" altLang="en-US" sz="1500" dirty="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사용자가 마우스를 클릭한 것과 동일한 작업 수행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79450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focus()</a:t>
                      </a:r>
                      <a:endParaRPr lang="ko-KR" altLang="en-US" sz="1500" dirty="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키 입력을 받을 수 있도록 이 객체에 포커스 지정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07141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err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setAttribute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()</a:t>
                      </a:r>
                      <a:endParaRPr lang="ko-KR" altLang="en-US" sz="1500" dirty="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속성 추가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345159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err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insertBefore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()</a:t>
                      </a:r>
                      <a:endParaRPr lang="ko-KR" altLang="en-US" sz="1500" dirty="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지정된 </a:t>
                      </a:r>
                      <a:r>
                        <a:rPr lang="ko-KR" altLang="en-US" sz="1500" dirty="0" err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자식앞에</a:t>
                      </a:r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 새로운 자식 추가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2656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err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querySelector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()</a:t>
                      </a:r>
                      <a:endParaRPr lang="ko-KR" altLang="en-US" sz="1500" dirty="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지정된 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CSS3 </a:t>
                      </a:r>
                      <a:r>
                        <a:rPr lang="ko-KR" altLang="en-US" sz="1500" dirty="0" err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셀렉터와</a:t>
                      </a:r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 일치하는 첫번째 자식 리턴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01066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err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removeChild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()</a:t>
                      </a:r>
                      <a:endParaRPr lang="ko-KR" altLang="en-US" sz="1500" dirty="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자식 삭제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64103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err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replaceChild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()</a:t>
                      </a:r>
                      <a:endParaRPr lang="ko-KR" altLang="en-US" sz="1500" dirty="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자식 대체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425126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err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removeEventListener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()</a:t>
                      </a:r>
                      <a:endParaRPr lang="ko-KR" altLang="en-US" sz="1500" dirty="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err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addEventListener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()</a:t>
                      </a:r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로 등록한 이벤트 </a:t>
                      </a:r>
                      <a:r>
                        <a:rPr lang="ko-KR" altLang="en-US" sz="1500" dirty="0" err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리스너</a:t>
                      </a:r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 삭제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603715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011725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DOM </a:t>
            </a:r>
            <a:r>
              <a:rPr lang="ko-KR" altLang="en-US" dirty="0"/>
              <a:t>객체 다루기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DOM </a:t>
            </a:r>
            <a:r>
              <a:rPr lang="ko-KR" altLang="en-US" dirty="0"/>
              <a:t>객체 구분</a:t>
            </a:r>
            <a:r>
              <a:rPr lang="en-US" altLang="ko-KR" dirty="0"/>
              <a:t>, id </a:t>
            </a:r>
            <a:r>
              <a:rPr lang="ko-KR" altLang="en-US" dirty="0"/>
              <a:t>태그 속성</a:t>
            </a:r>
            <a:endParaRPr lang="en-US" altLang="ko-KR" dirty="0"/>
          </a:p>
          <a:p>
            <a:endParaRPr lang="en-US" altLang="ko-KR" sz="1050" dirty="0"/>
          </a:p>
          <a:p>
            <a:r>
              <a:rPr lang="en-US" altLang="ko-KR" dirty="0"/>
              <a:t>DOM </a:t>
            </a:r>
            <a:r>
              <a:rPr lang="ko-KR" altLang="en-US" dirty="0"/>
              <a:t>객체 찾기</a:t>
            </a:r>
            <a:r>
              <a:rPr lang="en-US" altLang="ko-KR" dirty="0"/>
              <a:t>, </a:t>
            </a:r>
            <a:r>
              <a:rPr lang="en-US" altLang="ko-KR" dirty="0" err="1"/>
              <a:t>document.getElementById</a:t>
            </a:r>
            <a:r>
              <a:rPr lang="en-US" altLang="ko-KR" dirty="0"/>
              <a:t>()</a:t>
            </a:r>
          </a:p>
          <a:p>
            <a:endParaRPr lang="en-US" altLang="ko-KR" sz="900" dirty="0"/>
          </a:p>
          <a:p>
            <a:endParaRPr lang="en-US" altLang="ko-KR" sz="100" dirty="0"/>
          </a:p>
          <a:p>
            <a:r>
              <a:rPr lang="en-US" altLang="ko-KR" dirty="0"/>
              <a:t>DOM </a:t>
            </a:r>
            <a:r>
              <a:rPr lang="ko-KR" altLang="en-US" dirty="0"/>
              <a:t>객체의 </a:t>
            </a:r>
            <a:r>
              <a:rPr lang="en-US" altLang="ko-KR" dirty="0"/>
              <a:t>CSS3 </a:t>
            </a:r>
            <a:r>
              <a:rPr lang="ko-KR" altLang="en-US" dirty="0"/>
              <a:t>스타일 동적 변경</a:t>
            </a:r>
            <a:endParaRPr lang="en-US" altLang="ko-KR" dirty="0"/>
          </a:p>
          <a:p>
            <a:pPr lvl="1"/>
            <a:r>
              <a:rPr lang="en-US" altLang="ko-KR" sz="1600" dirty="0"/>
              <a:t>CSS3 </a:t>
            </a:r>
            <a:r>
              <a:rPr lang="ko-KR" altLang="en-US" sz="1600" dirty="0"/>
              <a:t>스타일</a:t>
            </a:r>
            <a:r>
              <a:rPr lang="en-US" altLang="ko-KR" sz="1600" dirty="0"/>
              <a:t> </a:t>
            </a:r>
            <a:r>
              <a:rPr lang="ko-KR" altLang="en-US" sz="1600" dirty="0" err="1"/>
              <a:t>프로퍼티는</a:t>
            </a:r>
            <a:r>
              <a:rPr lang="ko-KR" altLang="en-US" sz="1600" dirty="0"/>
              <a:t> 다음과 같이 사용</a:t>
            </a:r>
            <a:endParaRPr lang="en-US" altLang="ko-KR" sz="1600" dirty="0"/>
          </a:p>
          <a:p>
            <a:pPr lvl="2"/>
            <a:r>
              <a:rPr lang="en-US" altLang="ko-KR" dirty="0"/>
              <a:t>background-color </a:t>
            </a:r>
            <a:r>
              <a:rPr lang="ko-KR" altLang="en-US" dirty="0"/>
              <a:t>스타일 </a:t>
            </a:r>
            <a:r>
              <a:rPr lang="ko-KR" altLang="en-US" dirty="0" err="1"/>
              <a:t>프로퍼티</a:t>
            </a:r>
            <a:r>
              <a:rPr lang="en-US" altLang="ko-KR" dirty="0"/>
              <a:t> -&gt; </a:t>
            </a:r>
            <a:r>
              <a:rPr lang="en-US" altLang="ko-KR" dirty="0" err="1"/>
              <a:t>backgroundColor</a:t>
            </a:r>
            <a:r>
              <a:rPr lang="en-US" altLang="ko-KR" dirty="0"/>
              <a:t> </a:t>
            </a:r>
          </a:p>
          <a:p>
            <a:pPr lvl="2"/>
            <a:r>
              <a:rPr lang="en-US" altLang="ko-KR" dirty="0"/>
              <a:t>font-size </a:t>
            </a:r>
            <a:r>
              <a:rPr lang="ko-KR" altLang="en-US" dirty="0"/>
              <a:t>스타일 </a:t>
            </a:r>
            <a:r>
              <a:rPr lang="ko-KR" altLang="en-US" dirty="0" err="1"/>
              <a:t>프로퍼티</a:t>
            </a:r>
            <a:r>
              <a:rPr lang="en-US" altLang="ko-KR" dirty="0"/>
              <a:t> -&gt; </a:t>
            </a:r>
            <a:r>
              <a:rPr lang="en-US" altLang="ko-KR" dirty="0" err="1"/>
              <a:t>fontSize</a:t>
            </a:r>
            <a:endParaRPr lang="ko-KR" altLang="en-US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2639616" y="1440561"/>
            <a:ext cx="4572000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>
            <a:spAutoFit/>
          </a:bodyPr>
          <a:lstStyle/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&lt;p id="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firstP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"&gt;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안녕하세요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&lt;/p&gt;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2664148" y="2371806"/>
            <a:ext cx="6768752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>
            <a:spAutoFit/>
          </a:bodyPr>
          <a:lstStyle/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let p =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document.getElementById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("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firstP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");	// id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값이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firstP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인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DOM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객체 리턴</a:t>
            </a:r>
          </a:p>
          <a:p>
            <a:pPr marL="190500" defTabSz="1800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p.style.color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= "red"; 											// p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객체의 글자 색을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red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로 변경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C0264E3D-3330-41F0-82E1-05CCB1181CF3}"/>
              </a:ext>
            </a:extLst>
          </p:cNvPr>
          <p:cNvGrpSpPr/>
          <p:nvPr/>
        </p:nvGrpSpPr>
        <p:grpSpPr>
          <a:xfrm>
            <a:off x="2661092" y="4567509"/>
            <a:ext cx="6774864" cy="1879782"/>
            <a:chOff x="3359696" y="4653136"/>
            <a:chExt cx="6774864" cy="1879782"/>
          </a:xfrm>
        </p:grpSpPr>
        <p:sp>
          <p:nvSpPr>
            <p:cNvPr id="8" name="직사각형 7"/>
            <p:cNvSpPr/>
            <p:nvPr/>
          </p:nvSpPr>
          <p:spPr>
            <a:xfrm>
              <a:off x="3359696" y="4653136"/>
              <a:ext cx="6768752" cy="30777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>
              <a:spAutoFit/>
            </a:bodyPr>
            <a:lstStyle/>
            <a:p>
              <a:pPr marL="190500" defTabSz="180000" fontAlgn="base" latinLnBrk="0"/>
              <a:r>
                <a:rPr lang="en-US" altLang="ko-KR" sz="1400" kern="0" dirty="0">
                  <a:solidFill>
                    <a:srgbClr val="000000"/>
                  </a:solidFill>
                  <a:latin typeface="+mj-ea"/>
                  <a:ea typeface="+mj-ea"/>
                </a:rPr>
                <a:t>&lt;span id="</a:t>
              </a:r>
              <a:r>
                <a:rPr lang="en-US" altLang="ko-KR" sz="1400" kern="0" dirty="0" err="1">
                  <a:solidFill>
                    <a:srgbClr val="000000"/>
                  </a:solidFill>
                  <a:latin typeface="+mj-ea"/>
                  <a:ea typeface="+mj-ea"/>
                </a:rPr>
                <a:t>mySpan</a:t>
              </a:r>
              <a:r>
                <a:rPr lang="en-US" altLang="ko-KR" sz="1400" kern="0" dirty="0">
                  <a:solidFill>
                    <a:srgbClr val="000000"/>
                  </a:solidFill>
                  <a:latin typeface="+mj-ea"/>
                  <a:ea typeface="+mj-ea"/>
                </a:rPr>
                <a:t>" style="</a:t>
              </a:r>
              <a:r>
                <a:rPr lang="en-US" altLang="ko-KR" sz="1400" kern="0" dirty="0" err="1">
                  <a:solidFill>
                    <a:srgbClr val="000000"/>
                  </a:solidFill>
                  <a:latin typeface="+mj-ea"/>
                  <a:ea typeface="+mj-ea"/>
                </a:rPr>
                <a:t>color:red</a:t>
              </a:r>
              <a:r>
                <a:rPr lang="en-US" altLang="ko-KR" sz="1400" kern="0" dirty="0">
                  <a:solidFill>
                    <a:srgbClr val="000000"/>
                  </a:solidFill>
                  <a:latin typeface="+mj-ea"/>
                  <a:ea typeface="+mj-ea"/>
                </a:rPr>
                <a:t>"&gt;</a:t>
              </a:r>
              <a:r>
                <a:rPr lang="ko-KR" altLang="en-US" sz="1400" kern="0" dirty="0">
                  <a:solidFill>
                    <a:srgbClr val="000000"/>
                  </a:solidFill>
                  <a:latin typeface="+mj-ea"/>
                  <a:ea typeface="+mj-ea"/>
                </a:rPr>
                <a:t>문장입니다</a:t>
              </a:r>
              <a:r>
                <a:rPr lang="en-US" altLang="ko-KR" sz="1400" kern="0" dirty="0">
                  <a:solidFill>
                    <a:srgbClr val="000000"/>
                  </a:solidFill>
                  <a:latin typeface="+mj-ea"/>
                  <a:ea typeface="+mj-ea"/>
                </a:rPr>
                <a:t>.&lt;/span&gt;</a:t>
              </a: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3365808" y="5046137"/>
              <a:ext cx="6768752" cy="3077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txBody>
            <a:bodyPr wrap="square">
              <a:spAutoFit/>
            </a:bodyPr>
            <a:lstStyle/>
            <a:p>
              <a:pPr marL="190500" defTabSz="180000" fontAlgn="base" latinLnBrk="0"/>
              <a:r>
                <a:rPr lang="en-US" altLang="ko-KR" sz="1400" kern="0" dirty="0">
                  <a:solidFill>
                    <a:srgbClr val="000000"/>
                  </a:solidFill>
                  <a:latin typeface="+mj-ea"/>
                  <a:ea typeface="+mj-ea"/>
                </a:rPr>
                <a:t>let span = </a:t>
              </a:r>
              <a:r>
                <a:rPr lang="en-US" altLang="ko-KR" sz="1400" kern="0" dirty="0" err="1">
                  <a:solidFill>
                    <a:srgbClr val="000000"/>
                  </a:solidFill>
                  <a:latin typeface="+mj-ea"/>
                  <a:ea typeface="+mj-ea"/>
                </a:rPr>
                <a:t>document.getElementById</a:t>
              </a:r>
              <a:r>
                <a:rPr lang="en-US" altLang="ko-KR" sz="1400" kern="0" dirty="0">
                  <a:solidFill>
                    <a:srgbClr val="000000"/>
                  </a:solidFill>
                  <a:latin typeface="+mj-ea"/>
                  <a:ea typeface="+mj-ea"/>
                </a:rPr>
                <a:t>("</a:t>
              </a:r>
              <a:r>
                <a:rPr lang="en-US" altLang="ko-KR" sz="1400" kern="0" dirty="0" err="1">
                  <a:solidFill>
                    <a:srgbClr val="000000"/>
                  </a:solidFill>
                  <a:latin typeface="+mj-ea"/>
                  <a:ea typeface="+mj-ea"/>
                </a:rPr>
                <a:t>mySpan</a:t>
              </a:r>
              <a:r>
                <a:rPr lang="en-US" altLang="ko-KR" sz="1400" kern="0" dirty="0">
                  <a:solidFill>
                    <a:srgbClr val="000000"/>
                  </a:solidFill>
                  <a:latin typeface="+mj-ea"/>
                  <a:ea typeface="+mj-ea"/>
                </a:rPr>
                <a:t>"); 	// id</a:t>
              </a:r>
              <a:r>
                <a:rPr lang="ko-KR" altLang="en-US" sz="1400" kern="0" dirty="0">
                  <a:solidFill>
                    <a:srgbClr val="000000"/>
                  </a:solidFill>
                  <a:latin typeface="+mj-ea"/>
                  <a:ea typeface="+mj-ea"/>
                </a:rPr>
                <a:t>가 </a:t>
              </a:r>
              <a:r>
                <a:rPr lang="en-US" altLang="ko-KR" sz="1400" kern="0" dirty="0" err="1">
                  <a:solidFill>
                    <a:srgbClr val="000000"/>
                  </a:solidFill>
                  <a:latin typeface="+mj-ea"/>
                  <a:ea typeface="+mj-ea"/>
                </a:rPr>
                <a:t>mySpan</a:t>
              </a:r>
              <a:r>
                <a:rPr lang="ko-KR" altLang="en-US" sz="1400" kern="0" dirty="0">
                  <a:solidFill>
                    <a:srgbClr val="000000"/>
                  </a:solidFill>
                  <a:latin typeface="+mj-ea"/>
                  <a:ea typeface="+mj-ea"/>
                </a:rPr>
                <a:t>인 객체 찾기</a:t>
              </a: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3365808" y="5439138"/>
              <a:ext cx="6768752" cy="3077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txBody>
            <a:bodyPr wrap="square">
              <a:spAutoFit/>
            </a:bodyPr>
            <a:lstStyle/>
            <a:p>
              <a:pPr marL="190500" defTabSz="180000" fontAlgn="base" latinLnBrk="0"/>
              <a:r>
                <a:rPr lang="en-US" altLang="ko-KR" sz="1400" kern="0" dirty="0" err="1">
                  <a:solidFill>
                    <a:srgbClr val="000000"/>
                  </a:solidFill>
                  <a:latin typeface="+mj-ea"/>
                  <a:ea typeface="+mj-ea"/>
                </a:rPr>
                <a:t>span.style.color</a:t>
              </a:r>
              <a:r>
                <a:rPr lang="en-US" altLang="ko-KR" sz="1400" kern="0" dirty="0">
                  <a:solidFill>
                    <a:srgbClr val="000000"/>
                  </a:solidFill>
                  <a:latin typeface="+mj-ea"/>
                  <a:ea typeface="+mj-ea"/>
                </a:rPr>
                <a:t> = "green"; 				// </a:t>
              </a:r>
              <a:r>
                <a:rPr lang="ko-KR" altLang="en-US" sz="1400" dirty="0"/>
                <a:t>‘문장입니다’의 글자 색을 </a:t>
              </a:r>
              <a:r>
                <a:rPr lang="en-US" altLang="ko-KR" sz="1400" dirty="0"/>
                <a:t>green</a:t>
              </a:r>
              <a:r>
                <a:rPr lang="ko-KR" altLang="en-US" sz="1400" dirty="0"/>
                <a:t>으로 변경</a:t>
              </a: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3365808" y="5832139"/>
              <a:ext cx="6768752" cy="3077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txBody>
            <a:bodyPr wrap="square">
              <a:spAutoFit/>
            </a:bodyPr>
            <a:lstStyle/>
            <a:p>
              <a:pPr marL="190500" defTabSz="180000" fontAlgn="base" latinLnBrk="0"/>
              <a:r>
                <a:rPr lang="en-US" altLang="ko-KR" sz="1400" kern="0" dirty="0" err="1">
                  <a:solidFill>
                    <a:srgbClr val="000000"/>
                  </a:solidFill>
                  <a:latin typeface="+mj-ea"/>
                  <a:ea typeface="+mj-ea"/>
                </a:rPr>
                <a:t>span.style.fontSize</a:t>
              </a:r>
              <a:r>
                <a:rPr lang="en-US" altLang="ko-KR" sz="1400" kern="0" dirty="0">
                  <a:solidFill>
                    <a:srgbClr val="000000"/>
                  </a:solidFill>
                  <a:latin typeface="+mj-ea"/>
                  <a:ea typeface="+mj-ea"/>
                </a:rPr>
                <a:t> = "30px";				// </a:t>
              </a:r>
              <a:r>
                <a:rPr lang="ko-KR" altLang="en-US" sz="1400" dirty="0"/>
                <a:t>‘문장입니다’의 폰트를 </a:t>
              </a:r>
              <a:r>
                <a:rPr lang="en-US" altLang="ko-KR" sz="1400" dirty="0"/>
                <a:t>30px </a:t>
              </a:r>
              <a:r>
                <a:rPr lang="ko-KR" altLang="en-US" sz="1400" dirty="0"/>
                <a:t>크기로 변경</a:t>
              </a: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3360019" y="6225141"/>
              <a:ext cx="6774541" cy="3077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txBody>
            <a:bodyPr wrap="square">
              <a:spAutoFit/>
            </a:bodyPr>
            <a:lstStyle/>
            <a:p>
              <a:pPr marL="190500" defTabSz="180000" fontAlgn="base" latinLnBrk="0"/>
              <a:r>
                <a:rPr lang="en-US" altLang="ko-KR" sz="1400" kern="0" dirty="0" err="1">
                  <a:solidFill>
                    <a:srgbClr val="000000"/>
                  </a:solidFill>
                  <a:latin typeface="+mj-ea"/>
                  <a:ea typeface="+mj-ea"/>
                </a:rPr>
                <a:t>span.style.border</a:t>
              </a:r>
              <a:r>
                <a:rPr lang="en-US" altLang="ko-KR" sz="1400" kern="0" dirty="0">
                  <a:solidFill>
                    <a:srgbClr val="000000"/>
                  </a:solidFill>
                  <a:latin typeface="+mj-ea"/>
                  <a:ea typeface="+mj-ea"/>
                </a:rPr>
                <a:t> = "3px dotted magenta"; // 3</a:t>
              </a:r>
              <a:r>
                <a:rPr lang="ko-KR" altLang="en-US" sz="1400" kern="0" dirty="0">
                  <a:solidFill>
                    <a:srgbClr val="000000"/>
                  </a:solidFill>
                  <a:latin typeface="+mj-ea"/>
                  <a:ea typeface="+mj-ea"/>
                </a:rPr>
                <a:t>픽셀의 </a:t>
              </a:r>
              <a:r>
                <a:rPr lang="en-US" altLang="ko-KR" sz="1400" kern="0" dirty="0">
                  <a:solidFill>
                    <a:srgbClr val="000000"/>
                  </a:solidFill>
                  <a:latin typeface="+mj-ea"/>
                  <a:ea typeface="+mj-ea"/>
                </a:rPr>
                <a:t>magenta </a:t>
              </a:r>
              <a:r>
                <a:rPr lang="ko-KR" altLang="en-US" sz="1400" kern="0" dirty="0">
                  <a:solidFill>
                    <a:srgbClr val="000000"/>
                  </a:solidFill>
                  <a:latin typeface="+mj-ea"/>
                  <a:ea typeface="+mj-ea"/>
                </a:rPr>
                <a:t>점선 테두리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422855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061638" y="1371301"/>
            <a:ext cx="6840760" cy="433965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&lt;html&gt;&lt;head&gt;&lt;title&gt;CSS </a:t>
            </a:r>
            <a:r>
              <a:rPr lang="ko-KR" altLang="en-US" sz="1200" dirty="0"/>
              <a:t>스타일 동적 변경</a:t>
            </a:r>
            <a:r>
              <a:rPr lang="en-US" altLang="ko-KR" sz="1200" dirty="0"/>
              <a:t>&lt;/title&gt;</a:t>
            </a:r>
          </a:p>
          <a:p>
            <a:pPr defTabSz="180000"/>
            <a:r>
              <a:rPr lang="en-US" altLang="ko-KR" sz="1200" dirty="0"/>
              <a:t>&lt;script&gt;</a:t>
            </a:r>
          </a:p>
          <a:p>
            <a:pPr defTabSz="180000"/>
            <a:r>
              <a:rPr lang="en-US" altLang="ko-KR" sz="1200" b="1" dirty="0"/>
              <a:t>function change()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/>
              <a:t>let span = </a:t>
            </a:r>
            <a:r>
              <a:rPr lang="en-US" altLang="ko-KR" sz="1200" b="1" dirty="0" err="1"/>
              <a:t>document.getElementById</a:t>
            </a:r>
            <a:r>
              <a:rPr lang="en-US" altLang="ko-KR" sz="1200" b="1" dirty="0"/>
              <a:t>("</a:t>
            </a:r>
            <a:r>
              <a:rPr lang="en-US" altLang="ko-KR" sz="1200" b="1" dirty="0" err="1"/>
              <a:t>mySpan</a:t>
            </a:r>
            <a:r>
              <a:rPr lang="en-US" altLang="ko-KR" sz="1200" b="1" dirty="0"/>
              <a:t>"); 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 err="1"/>
              <a:t>span.style.color</a:t>
            </a:r>
            <a:r>
              <a:rPr lang="en-US" altLang="ko-KR" sz="1200" b="1" dirty="0"/>
              <a:t> = "green";</a:t>
            </a:r>
            <a:r>
              <a:rPr lang="en-US" altLang="ko-KR" sz="1200" dirty="0"/>
              <a:t> // </a:t>
            </a:r>
            <a:r>
              <a:rPr lang="ko-KR" altLang="en-US" sz="1200" dirty="0"/>
              <a:t>글자 색 </a:t>
            </a:r>
            <a:r>
              <a:rPr lang="en-US" altLang="ko-KR" sz="1200" dirty="0"/>
              <a:t>green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span.style.fontSize</a:t>
            </a:r>
            <a:r>
              <a:rPr lang="en-US" altLang="ko-KR" sz="1200" dirty="0"/>
              <a:t> = "30px"; // </a:t>
            </a:r>
            <a:r>
              <a:rPr lang="ko-KR" altLang="en-US" sz="1200" dirty="0"/>
              <a:t>글자 크기는 </a:t>
            </a:r>
            <a:r>
              <a:rPr lang="en-US" altLang="ko-KR" sz="1200" dirty="0"/>
              <a:t>30</a:t>
            </a:r>
            <a:r>
              <a:rPr lang="ko-KR" altLang="en-US" sz="1200" dirty="0"/>
              <a:t>픽셀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span.style.display</a:t>
            </a:r>
            <a:r>
              <a:rPr lang="en-US" altLang="ko-KR" sz="1200" dirty="0"/>
              <a:t> = "block"; // </a:t>
            </a:r>
            <a:r>
              <a:rPr lang="ko-KR" altLang="en-US" sz="1200" dirty="0"/>
              <a:t>블록 박스로 변경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span.style.width</a:t>
            </a:r>
            <a:r>
              <a:rPr lang="en-US" altLang="ko-KR" sz="1200" dirty="0"/>
              <a:t> = "6em"; // </a:t>
            </a:r>
            <a:r>
              <a:rPr lang="ko-KR" altLang="en-US" sz="1200" dirty="0"/>
              <a:t>박스의 폭</a:t>
            </a:r>
            <a:r>
              <a:rPr lang="en-US" altLang="ko-KR" sz="1200" dirty="0"/>
              <a:t>. 6 </a:t>
            </a:r>
            <a:r>
              <a:rPr lang="ko-KR" altLang="en-US" sz="1200" dirty="0"/>
              <a:t>글자 크기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span.style.border</a:t>
            </a:r>
            <a:r>
              <a:rPr lang="en-US" altLang="ko-KR" sz="1200" dirty="0"/>
              <a:t> = "3px dotted magenta"; // 3</a:t>
            </a:r>
            <a:r>
              <a:rPr lang="ko-KR" altLang="en-US" sz="1200" dirty="0"/>
              <a:t>픽셀 점선 </a:t>
            </a:r>
            <a:r>
              <a:rPr lang="en-US" altLang="ko-KR" sz="1200" dirty="0"/>
              <a:t>magenta</a:t>
            </a:r>
            <a:r>
              <a:rPr lang="ko-KR" altLang="en-US" sz="1200" dirty="0"/>
              <a:t> 테두리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 err="1"/>
              <a:t>span.style.margin</a:t>
            </a:r>
            <a:r>
              <a:rPr lang="en-US" altLang="ko-KR" sz="1200" b="1" dirty="0"/>
              <a:t> = "20px"; </a:t>
            </a:r>
            <a:r>
              <a:rPr lang="en-US" altLang="ko-KR" sz="1200" dirty="0"/>
              <a:t>// </a:t>
            </a:r>
            <a:r>
              <a:rPr lang="ko-KR" altLang="en-US" sz="1200" dirty="0"/>
              <a:t>상하좌우 여백 </a:t>
            </a:r>
            <a:r>
              <a:rPr lang="en-US" altLang="ko-KR" sz="1200" dirty="0"/>
              <a:t>20px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dirty="0"/>
              <a:t>&lt;/script&gt;</a:t>
            </a:r>
          </a:p>
          <a:p>
            <a:pPr defTabSz="180000"/>
            <a:r>
              <a:rPr lang="en-US" altLang="ko-KR" sz="1200" dirty="0"/>
              <a:t>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&lt;h3&gt;CSS </a:t>
            </a:r>
            <a:r>
              <a:rPr lang="ko-KR" altLang="en-US" sz="1200" dirty="0"/>
              <a:t>스타일 동적 변경</a:t>
            </a:r>
            <a:r>
              <a:rPr lang="en-US" altLang="ko-KR" sz="1200" dirty="0"/>
              <a:t>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&lt;p style="</a:t>
            </a:r>
            <a:r>
              <a:rPr lang="en-US" altLang="ko-KR" sz="1200" dirty="0" err="1"/>
              <a:t>color:blue</a:t>
            </a:r>
            <a:r>
              <a:rPr lang="en-US" altLang="ko-KR" sz="1200" dirty="0"/>
              <a:t>" &gt;</a:t>
            </a:r>
            <a:r>
              <a:rPr lang="ko-KR" altLang="en-US" sz="1200" dirty="0"/>
              <a:t>이것은 </a:t>
            </a:r>
          </a:p>
          <a:p>
            <a:pPr defTabSz="180000"/>
            <a:r>
              <a:rPr lang="en-US" altLang="ko-KR" sz="1200" dirty="0"/>
              <a:t>    </a:t>
            </a:r>
            <a:r>
              <a:rPr lang="en-US" altLang="ko-KR" sz="1200" b="1" dirty="0"/>
              <a:t>&lt;span id="</a:t>
            </a:r>
            <a:r>
              <a:rPr lang="en-US" altLang="ko-KR" sz="1200" b="1" dirty="0" err="1"/>
              <a:t>mySpan</a:t>
            </a:r>
            <a:r>
              <a:rPr lang="en-US" altLang="ko-KR" sz="1200" b="1" dirty="0"/>
              <a:t>" style="</a:t>
            </a:r>
            <a:r>
              <a:rPr lang="en-US" altLang="ko-KR" sz="1200" b="1" dirty="0" err="1"/>
              <a:t>color:red</a:t>
            </a:r>
            <a:r>
              <a:rPr lang="en-US" altLang="ko-KR" sz="1200" b="1" dirty="0"/>
              <a:t>"&gt;</a:t>
            </a:r>
            <a:r>
              <a:rPr lang="ko-KR" altLang="en-US" sz="1200" b="1" dirty="0"/>
              <a:t>문장입니다</a:t>
            </a:r>
            <a:r>
              <a:rPr lang="en-US" altLang="ko-KR" sz="1200" b="1" dirty="0"/>
              <a:t>.&lt;/span&gt;</a:t>
            </a:r>
          </a:p>
          <a:p>
            <a:pPr defTabSz="180000"/>
            <a:r>
              <a:rPr lang="en-US" altLang="ko-KR" sz="1200" dirty="0"/>
              <a:t>&lt;/p&gt;</a:t>
            </a:r>
          </a:p>
          <a:p>
            <a:pPr defTabSz="180000"/>
            <a:r>
              <a:rPr lang="en-US" altLang="ko-KR" sz="1200" dirty="0"/>
              <a:t>&lt;input type="button" value="</a:t>
            </a:r>
            <a:r>
              <a:rPr lang="ko-KR" altLang="en-US" sz="1200" dirty="0"/>
              <a:t>스타일변경</a:t>
            </a:r>
            <a:r>
              <a:rPr lang="en-US" altLang="ko-KR" sz="1200" dirty="0"/>
              <a:t>" </a:t>
            </a:r>
            <a:r>
              <a:rPr lang="en-US" altLang="ko-KR" sz="1200" b="1" dirty="0" err="1"/>
              <a:t>onclick</a:t>
            </a:r>
            <a:r>
              <a:rPr lang="en-US" altLang="ko-KR" sz="1200" b="1" dirty="0"/>
              <a:t>="change()"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6182" y="3360241"/>
            <a:ext cx="2620196" cy="332351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9337" y="855921"/>
            <a:ext cx="2620196" cy="2654672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/>
              <a:t>8–2 &lt;span&gt;</a:t>
            </a:r>
            <a:r>
              <a:rPr lang="ko-KR" altLang="en-US" dirty="0"/>
              <a:t>의 </a:t>
            </a:r>
            <a:r>
              <a:rPr lang="en-US" altLang="ko-KR" dirty="0"/>
              <a:t>CSS3 </a:t>
            </a:r>
            <a:r>
              <a:rPr lang="ko-KR" altLang="en-US" dirty="0"/>
              <a:t>스타일 동적 변경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943214" y="2154205"/>
            <a:ext cx="1365646" cy="612934"/>
          </a:xfrm>
          <a:prstGeom prst="wedgeRoundRectCallout">
            <a:avLst>
              <a:gd name="adj1" fmla="val 80634"/>
              <a:gd name="adj2" fmla="val 9159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버튼을 클릭하면</a:t>
            </a:r>
            <a:endParaRPr lang="en-US" altLang="ko-KR" sz="1000" dirty="0"/>
          </a:p>
          <a:p>
            <a:r>
              <a:rPr lang="en-US" altLang="ko-KR" sz="1000" dirty="0"/>
              <a:t>change() </a:t>
            </a:r>
            <a:r>
              <a:rPr lang="ko-KR" altLang="en-US" sz="1000" dirty="0"/>
              <a:t>함수 호출</a:t>
            </a:r>
            <a:r>
              <a:rPr lang="en-US" altLang="ko-KR" sz="1000" dirty="0"/>
              <a:t>.</a:t>
            </a:r>
          </a:p>
          <a:p>
            <a:r>
              <a:rPr lang="ko-KR" altLang="en-US" sz="1000" dirty="0"/>
              <a:t>스타일</a:t>
            </a:r>
            <a:r>
              <a:rPr lang="en-US" altLang="ko-KR" sz="1000" dirty="0"/>
              <a:t> </a:t>
            </a:r>
            <a:r>
              <a:rPr lang="ko-KR" altLang="en-US" sz="1000" dirty="0"/>
              <a:t>변경</a:t>
            </a:r>
          </a:p>
        </p:txBody>
      </p:sp>
      <p:sp>
        <p:nvSpPr>
          <p:cNvPr id="8" name="타원 7"/>
          <p:cNvSpPr/>
          <p:nvPr/>
        </p:nvSpPr>
        <p:spPr>
          <a:xfrm>
            <a:off x="8184232" y="2420888"/>
            <a:ext cx="1008112" cy="432048"/>
          </a:xfrm>
          <a:prstGeom prst="ellipse">
            <a:avLst/>
          </a:prstGeom>
          <a:noFill/>
          <a:ln w="9525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자유형 9"/>
          <p:cNvSpPr/>
          <p:nvPr/>
        </p:nvSpPr>
        <p:spPr>
          <a:xfrm>
            <a:off x="9192345" y="2708921"/>
            <a:ext cx="999053" cy="2817897"/>
          </a:xfrm>
          <a:custGeom>
            <a:avLst/>
            <a:gdLst>
              <a:gd name="connsiteX0" fmla="*/ 0 w 1000129"/>
              <a:gd name="connsiteY0" fmla="*/ 0 h 2987692"/>
              <a:gd name="connsiteX1" fmla="*/ 953519 w 1000129"/>
              <a:gd name="connsiteY1" fmla="*/ 811713 h 2987692"/>
              <a:gd name="connsiteX2" fmla="*/ 782375 w 1000129"/>
              <a:gd name="connsiteY2" fmla="*/ 2308004 h 2987692"/>
              <a:gd name="connsiteX3" fmla="*/ 171145 w 1000129"/>
              <a:gd name="connsiteY3" fmla="*/ 2987692 h 2987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0129" h="2987692">
                <a:moveTo>
                  <a:pt x="0" y="0"/>
                </a:moveTo>
                <a:cubicBezTo>
                  <a:pt x="411561" y="213523"/>
                  <a:pt x="823123" y="427046"/>
                  <a:pt x="953519" y="811713"/>
                </a:cubicBezTo>
                <a:cubicBezTo>
                  <a:pt x="1083915" y="1196380"/>
                  <a:pt x="912771" y="1945341"/>
                  <a:pt x="782375" y="2308004"/>
                </a:cubicBezTo>
                <a:cubicBezTo>
                  <a:pt x="651979" y="2670667"/>
                  <a:pt x="284426" y="2874411"/>
                  <a:pt x="171145" y="2987692"/>
                </a:cubicBezTo>
              </a:path>
            </a:pathLst>
          </a:custGeom>
          <a:noFill/>
          <a:ln w="9525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915812" y="6034122"/>
            <a:ext cx="1295220" cy="442674"/>
          </a:xfrm>
          <a:prstGeom prst="wedgeRoundRectCallout">
            <a:avLst>
              <a:gd name="adj1" fmla="val -49381"/>
              <a:gd name="adj2" fmla="val -7129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err="1"/>
              <a:t>인라인</a:t>
            </a:r>
            <a:r>
              <a:rPr lang="ko-KR" altLang="en-US" sz="1000" dirty="0"/>
              <a:t> 박스가 블록 박스로 변경</a:t>
            </a:r>
          </a:p>
        </p:txBody>
      </p:sp>
    </p:spTree>
    <p:extLst>
      <p:ext uri="{BB962C8B-B14F-4D97-AF65-F5344CB8AC3E}">
        <p14:creationId xmlns:p14="http://schemas.microsoft.com/office/powerpoint/2010/main" val="5889381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719736" y="-33042"/>
            <a:ext cx="4536504" cy="576064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 sz="3265" b="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자바스크립트 기초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3DC3117-2370-4567-B9C1-C3BD0E69E636}"/>
              </a:ext>
            </a:extLst>
          </p:cNvPr>
          <p:cNvSpPr/>
          <p:nvPr/>
        </p:nvSpPr>
        <p:spPr>
          <a:xfrm>
            <a:off x="4439816" y="1661497"/>
            <a:ext cx="6840760" cy="40481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14635" indent="-41463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177" b="1" dirty="0">
                <a:latin typeface="+mj-ea"/>
                <a:ea typeface="+mj-ea"/>
              </a:rPr>
              <a:t>HTML DOM</a:t>
            </a:r>
            <a:r>
              <a:rPr lang="ko-KR" altLang="en-US" sz="2177" b="1" dirty="0">
                <a:latin typeface="+mj-ea"/>
                <a:ea typeface="+mj-ea"/>
              </a:rPr>
              <a:t>의 필요성을 이해</a:t>
            </a:r>
            <a:endParaRPr lang="en-US" altLang="ko-KR" sz="2177" b="1" dirty="0">
              <a:latin typeface="+mj-ea"/>
              <a:ea typeface="+mj-ea"/>
            </a:endParaRPr>
          </a:p>
          <a:p>
            <a:pPr marL="414635" indent="-41463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177" b="1" dirty="0">
                <a:latin typeface="+mj-ea"/>
                <a:ea typeface="+mj-ea"/>
              </a:rPr>
              <a:t>DOM </a:t>
            </a:r>
            <a:r>
              <a:rPr lang="ko-KR" altLang="en-US" sz="2177" b="1" dirty="0">
                <a:latin typeface="+mj-ea"/>
                <a:ea typeface="+mj-ea"/>
              </a:rPr>
              <a:t>트리와 </a:t>
            </a:r>
            <a:r>
              <a:rPr lang="en-US" altLang="ko-KR" sz="2177" b="1" dirty="0">
                <a:latin typeface="+mj-ea"/>
                <a:ea typeface="+mj-ea"/>
              </a:rPr>
              <a:t>HTML </a:t>
            </a:r>
            <a:r>
              <a:rPr lang="ko-KR" altLang="en-US" sz="2177" b="1" dirty="0">
                <a:latin typeface="+mj-ea"/>
                <a:ea typeface="+mj-ea"/>
              </a:rPr>
              <a:t>페이지의 관계를 이해</a:t>
            </a:r>
            <a:endParaRPr lang="en-US" altLang="ko-KR" sz="2177" b="1" dirty="0">
              <a:latin typeface="+mj-ea"/>
              <a:ea typeface="+mj-ea"/>
            </a:endParaRPr>
          </a:p>
          <a:p>
            <a:pPr marL="414635" indent="-41463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177" b="1" dirty="0">
                <a:latin typeface="+mj-ea"/>
                <a:ea typeface="+mj-ea"/>
              </a:rPr>
              <a:t>DOM </a:t>
            </a:r>
            <a:r>
              <a:rPr lang="ko-KR" altLang="en-US" sz="2177" b="1" dirty="0">
                <a:latin typeface="+mj-ea"/>
                <a:ea typeface="+mj-ea"/>
              </a:rPr>
              <a:t>객체의 구조와 </a:t>
            </a:r>
            <a:r>
              <a:rPr lang="en-US" altLang="ko-KR" sz="2177" b="1" dirty="0">
                <a:latin typeface="+mj-ea"/>
                <a:ea typeface="+mj-ea"/>
              </a:rPr>
              <a:t>HTML </a:t>
            </a:r>
            <a:r>
              <a:rPr lang="ko-KR" altLang="en-US" sz="2177" b="1" dirty="0">
                <a:latin typeface="+mj-ea"/>
                <a:ea typeface="+mj-ea"/>
              </a:rPr>
              <a:t>태그와의 관계</a:t>
            </a:r>
            <a:endParaRPr lang="en-US" altLang="ko-KR" sz="2177" b="1" dirty="0">
              <a:latin typeface="+mj-ea"/>
              <a:ea typeface="+mj-ea"/>
            </a:endParaRPr>
          </a:p>
          <a:p>
            <a:pPr marL="414635" indent="-41463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177" b="1" dirty="0">
                <a:latin typeface="+mj-ea"/>
                <a:ea typeface="+mj-ea"/>
              </a:rPr>
              <a:t>DOM </a:t>
            </a:r>
            <a:r>
              <a:rPr lang="ko-KR" altLang="en-US" sz="2177" b="1" dirty="0">
                <a:latin typeface="+mj-ea"/>
                <a:ea typeface="+mj-ea"/>
              </a:rPr>
              <a:t>객체를 통해 콘텐츠를 제어</a:t>
            </a:r>
            <a:endParaRPr lang="en-US" altLang="ko-KR" sz="2177" b="1" dirty="0">
              <a:latin typeface="+mj-ea"/>
              <a:ea typeface="+mj-ea"/>
            </a:endParaRPr>
          </a:p>
          <a:p>
            <a:pPr marL="414635" indent="-41463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177" b="1" dirty="0">
                <a:latin typeface="+mj-ea"/>
                <a:ea typeface="+mj-ea"/>
              </a:rPr>
              <a:t>document </a:t>
            </a:r>
            <a:r>
              <a:rPr lang="ko-KR" altLang="en-US" sz="2177" b="1" dirty="0">
                <a:latin typeface="+mj-ea"/>
                <a:ea typeface="+mj-ea"/>
              </a:rPr>
              <a:t>객체를 이해하고</a:t>
            </a:r>
            <a:r>
              <a:rPr lang="en-US" altLang="ko-KR" sz="2177" b="1" dirty="0">
                <a:latin typeface="+mj-ea"/>
                <a:ea typeface="+mj-ea"/>
              </a:rPr>
              <a:t>, write() </a:t>
            </a:r>
            <a:r>
              <a:rPr lang="ko-KR" altLang="en-US" sz="2177" b="1" dirty="0">
                <a:latin typeface="+mj-ea"/>
                <a:ea typeface="+mj-ea"/>
              </a:rPr>
              <a:t>메소드 활용</a:t>
            </a:r>
            <a:endParaRPr lang="en-US" altLang="ko-KR" sz="2177" b="1" dirty="0">
              <a:latin typeface="+mj-ea"/>
              <a:ea typeface="+mj-ea"/>
            </a:endParaRPr>
          </a:p>
          <a:p>
            <a:pPr marL="414635" indent="-41463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177" b="1" dirty="0" err="1">
                <a:latin typeface="+mj-ea"/>
                <a:ea typeface="+mj-ea"/>
              </a:rPr>
              <a:t>createElement</a:t>
            </a:r>
            <a:r>
              <a:rPr lang="en-US" altLang="ko-KR" sz="2177" b="1" dirty="0">
                <a:latin typeface="+mj-ea"/>
                <a:ea typeface="+mj-ea"/>
              </a:rPr>
              <a:t>()</a:t>
            </a:r>
            <a:r>
              <a:rPr lang="ko-KR" altLang="en-US" sz="2177" b="1" dirty="0">
                <a:latin typeface="+mj-ea"/>
                <a:ea typeface="+mj-ea"/>
              </a:rPr>
              <a:t>을 통해 동적으로 </a:t>
            </a:r>
            <a:r>
              <a:rPr lang="en-US" altLang="ko-KR" sz="2177" b="1" dirty="0">
                <a:latin typeface="+mj-ea"/>
                <a:ea typeface="+mj-ea"/>
              </a:rPr>
              <a:t>DOM </a:t>
            </a:r>
            <a:r>
              <a:rPr lang="ko-KR" altLang="en-US" sz="2177" b="1" dirty="0">
                <a:latin typeface="+mj-ea"/>
                <a:ea typeface="+mj-ea"/>
              </a:rPr>
              <a:t>객체를 웹 페이지에 추가</a:t>
            </a:r>
            <a:r>
              <a:rPr lang="en-US" altLang="ko-KR" sz="2177" b="1" dirty="0">
                <a:latin typeface="+mj-ea"/>
                <a:ea typeface="+mj-ea"/>
              </a:rPr>
              <a:t>,</a:t>
            </a:r>
            <a:r>
              <a:rPr lang="ko-KR" altLang="en-US" sz="2177" b="1" dirty="0">
                <a:latin typeface="+mj-ea"/>
                <a:ea typeface="+mj-ea"/>
              </a:rPr>
              <a:t>삭제</a:t>
            </a:r>
            <a:endParaRPr lang="en-US" altLang="ko-KR" sz="2177" b="1" dirty="0">
              <a:latin typeface="+mj-ea"/>
              <a:ea typeface="+mj-ea"/>
            </a:endParaRPr>
          </a:p>
          <a:p>
            <a:pPr marL="414635" indent="-414635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 sz="2177" b="1" dirty="0">
              <a:latin typeface="+mj-ea"/>
              <a:ea typeface="+mj-ea"/>
            </a:endParaRPr>
          </a:p>
        </p:txBody>
      </p:sp>
      <p:sp>
        <p:nvSpPr>
          <p:cNvPr id="6" name="제목 4">
            <a:extLst>
              <a:ext uri="{FF2B5EF4-FFF2-40B4-BE49-F238E27FC236}">
                <a16:creationId xmlns:a16="http://schemas.microsoft.com/office/drawing/2014/main" id="{B0F0A63A-829C-4657-B463-9D5D0E93CA87}"/>
              </a:ext>
            </a:extLst>
          </p:cNvPr>
          <p:cNvSpPr txBox="1">
            <a:spLocks/>
          </p:cNvSpPr>
          <p:nvPr/>
        </p:nvSpPr>
        <p:spPr>
          <a:xfrm>
            <a:off x="479376" y="2420888"/>
            <a:ext cx="1872208" cy="1880372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algn="l" rtl="0" eaLnBrk="1" latinLnBrk="1" hangingPunct="1">
              <a:spcBef>
                <a:spcPct val="0"/>
              </a:spcBef>
              <a:buNone/>
              <a:defRPr kumimoji="0" sz="2800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sz="8000" dirty="0">
                <a:solidFill>
                  <a:schemeClr val="tx1"/>
                </a:solidFill>
              </a:rPr>
              <a:t>2</a:t>
            </a:r>
            <a:r>
              <a:rPr lang="ko-KR" altLang="en-US" sz="8000" dirty="0">
                <a:solidFill>
                  <a:schemeClr val="tx1"/>
                </a:solidFill>
              </a:rPr>
              <a:t>강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292ABD32-367C-4BEF-A08A-6D5EE4BB14A9}"/>
              </a:ext>
            </a:extLst>
          </p:cNvPr>
          <p:cNvGrpSpPr/>
          <p:nvPr/>
        </p:nvGrpSpPr>
        <p:grpSpPr>
          <a:xfrm rot="1820350">
            <a:off x="-1409254" y="983927"/>
            <a:ext cx="5079844" cy="5018728"/>
            <a:chOff x="-549681" y="1640821"/>
            <a:chExt cx="5400600" cy="5400600"/>
          </a:xfrm>
        </p:grpSpPr>
        <p:sp>
          <p:nvSpPr>
            <p:cNvPr id="8" name="막힌 원호 7">
              <a:extLst>
                <a:ext uri="{FF2B5EF4-FFF2-40B4-BE49-F238E27FC236}">
                  <a16:creationId xmlns:a16="http://schemas.microsoft.com/office/drawing/2014/main" id="{17EF0A47-5B60-4122-AC2D-69ADED7C6BBF}"/>
                </a:ext>
              </a:extLst>
            </p:cNvPr>
            <p:cNvSpPr/>
            <p:nvPr/>
          </p:nvSpPr>
          <p:spPr>
            <a:xfrm rot="5973814">
              <a:off x="-549681" y="1640821"/>
              <a:ext cx="5400600" cy="5400600"/>
            </a:xfrm>
            <a:prstGeom prst="blockArc">
              <a:avLst>
                <a:gd name="adj1" fmla="val 6765046"/>
                <a:gd name="adj2" fmla="val 20877138"/>
                <a:gd name="adj3" fmla="val 1547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9" name="막힌 원호 8">
              <a:extLst>
                <a:ext uri="{FF2B5EF4-FFF2-40B4-BE49-F238E27FC236}">
                  <a16:creationId xmlns:a16="http://schemas.microsoft.com/office/drawing/2014/main" id="{25C335AD-D221-4F9E-B861-C14016385C9F}"/>
                </a:ext>
              </a:extLst>
            </p:cNvPr>
            <p:cNvSpPr/>
            <p:nvPr/>
          </p:nvSpPr>
          <p:spPr>
            <a:xfrm rot="5973814">
              <a:off x="-435744" y="1753601"/>
              <a:ext cx="5172727" cy="5172727"/>
            </a:xfrm>
            <a:prstGeom prst="blockArc">
              <a:avLst>
                <a:gd name="adj1" fmla="val 6765046"/>
                <a:gd name="adj2" fmla="val 20877138"/>
                <a:gd name="adj3" fmla="val 1547"/>
              </a:avLst>
            </a:prstGeom>
            <a:solidFill>
              <a:srgbClr val="BCEB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861091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innerHTML</a:t>
            </a:r>
            <a:r>
              <a:rPr lang="en-US" altLang="ko-KR" dirty="0"/>
              <a:t> </a:t>
            </a:r>
            <a:r>
              <a:rPr lang="ko-KR" altLang="en-US" dirty="0" err="1"/>
              <a:t>프로퍼티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 err="1"/>
              <a:t>innerHTML</a:t>
            </a:r>
            <a:r>
              <a:rPr lang="en-US" altLang="ko-KR" dirty="0"/>
              <a:t> </a:t>
            </a:r>
            <a:r>
              <a:rPr lang="ko-KR" altLang="en-US" dirty="0" err="1"/>
              <a:t>프로퍼티</a:t>
            </a:r>
            <a:endParaRPr lang="en-US" altLang="ko-KR" dirty="0"/>
          </a:p>
          <a:p>
            <a:pPr lvl="1"/>
            <a:r>
              <a:rPr lang="ko-KR" altLang="en-US" dirty="0"/>
              <a:t>시작 태그와 종료 태그 사이에 들어 있는 </a:t>
            </a:r>
            <a:r>
              <a:rPr lang="en-US" altLang="ko-KR" dirty="0"/>
              <a:t>HTML </a:t>
            </a:r>
            <a:r>
              <a:rPr lang="ko-KR" altLang="en-US" dirty="0" err="1"/>
              <a:t>콘텐츠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 err="1"/>
              <a:t>innerHTML</a:t>
            </a:r>
            <a:r>
              <a:rPr lang="ko-KR" altLang="en-US" dirty="0"/>
              <a:t> </a:t>
            </a:r>
            <a:r>
              <a:rPr lang="ko-KR" altLang="en-US" dirty="0" err="1"/>
              <a:t>프로퍼티</a:t>
            </a:r>
            <a:r>
              <a:rPr lang="en-US" altLang="ko-KR" dirty="0"/>
              <a:t> </a:t>
            </a:r>
            <a:r>
              <a:rPr lang="ko-KR" altLang="en-US" dirty="0"/>
              <a:t>수정 </a:t>
            </a:r>
            <a:r>
              <a:rPr lang="en-US" altLang="ko-KR" dirty="0"/>
              <a:t>-&gt; HTML </a:t>
            </a:r>
            <a:r>
              <a:rPr lang="ko-KR" altLang="en-US" dirty="0"/>
              <a:t>태그의 </a:t>
            </a:r>
            <a:r>
              <a:rPr lang="ko-KR" altLang="en-US" dirty="0" err="1"/>
              <a:t>콘텐츠</a:t>
            </a:r>
            <a:r>
              <a:rPr lang="ko-KR" altLang="en-US" dirty="0"/>
              <a:t> 변경</a:t>
            </a:r>
          </a:p>
          <a:p>
            <a:pPr lvl="1"/>
            <a:endParaRPr lang="ko-KR" altLang="en-US" dirty="0"/>
          </a:p>
        </p:txBody>
      </p:sp>
      <p:grpSp>
        <p:nvGrpSpPr>
          <p:cNvPr id="6" name="그룹 5"/>
          <p:cNvGrpSpPr/>
          <p:nvPr/>
        </p:nvGrpSpPr>
        <p:grpSpPr>
          <a:xfrm>
            <a:off x="3131894" y="1772816"/>
            <a:ext cx="5040560" cy="1126843"/>
            <a:chOff x="1547664" y="2207313"/>
            <a:chExt cx="5040560" cy="1108098"/>
          </a:xfrm>
        </p:grpSpPr>
        <p:sp>
          <p:nvSpPr>
            <p:cNvPr id="5" name="직사각형 4"/>
            <p:cNvSpPr/>
            <p:nvPr/>
          </p:nvSpPr>
          <p:spPr>
            <a:xfrm>
              <a:off x="1547664" y="2207313"/>
              <a:ext cx="5040560" cy="110809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691680" y="2247355"/>
              <a:ext cx="3213535" cy="954107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defTabSz="180000"/>
              <a:r>
                <a:rPr lang="en-US" altLang="ko-KR" sz="1400" dirty="0"/>
                <a:t>&lt;p id="</a:t>
              </a:r>
              <a:r>
                <a:rPr lang="en-US" altLang="ko-KR" sz="1400" dirty="0" err="1"/>
                <a:t>firstP</a:t>
              </a:r>
              <a:r>
                <a:rPr lang="en-US" altLang="ko-KR" sz="1400" dirty="0"/>
                <a:t>" style="</a:t>
              </a:r>
              <a:r>
                <a:rPr lang="en-US" altLang="ko-KR" sz="1400" dirty="0" err="1"/>
                <a:t>color:blue</a:t>
              </a:r>
              <a:r>
                <a:rPr lang="en-US" altLang="ko-KR" sz="1400" dirty="0"/>
                <a:t>"&gt;</a:t>
              </a:r>
            </a:p>
            <a:p>
              <a:pPr defTabSz="180000"/>
              <a:r>
                <a:rPr lang="en-US" altLang="ko-KR" sz="1400" dirty="0">
                  <a:solidFill>
                    <a:srgbClr val="0070C0"/>
                  </a:solidFill>
                </a:rPr>
                <a:t>	</a:t>
              </a:r>
              <a:r>
                <a:rPr lang="ko-KR" altLang="en-US" sz="1400" dirty="0"/>
                <a:t>이것은</a:t>
              </a:r>
              <a:r>
                <a:rPr lang="en-US" altLang="ko-KR" sz="1400" dirty="0"/>
                <a:t>&lt;span style="</a:t>
              </a:r>
              <a:r>
                <a:rPr lang="en-US" altLang="ko-KR" sz="1400" dirty="0" err="1"/>
                <a:t>color:red</a:t>
              </a:r>
              <a:r>
                <a:rPr lang="en-US" altLang="ko-KR" sz="1400" dirty="0"/>
                <a:t>"&gt;</a:t>
              </a:r>
            </a:p>
            <a:p>
              <a:pPr defTabSz="180000"/>
              <a:r>
                <a:rPr lang="en-US" altLang="ko-KR" sz="1400" dirty="0"/>
                <a:t>	</a:t>
              </a:r>
              <a:r>
                <a:rPr lang="ko-KR" altLang="en-US" sz="1400" dirty="0"/>
                <a:t>문</a:t>
              </a:r>
              <a:r>
                <a:rPr lang="en-US" altLang="ko-KR" sz="1400" dirty="0"/>
                <a:t>	</a:t>
              </a:r>
              <a:r>
                <a:rPr lang="ko-KR" altLang="en-US" sz="1400" dirty="0"/>
                <a:t>장입니다</a:t>
              </a:r>
              <a:r>
                <a:rPr lang="en-US" altLang="ko-KR" sz="1400" dirty="0"/>
                <a:t>.&lt;/span&gt;</a:t>
              </a:r>
            </a:p>
            <a:p>
              <a:pPr defTabSz="180000"/>
              <a:r>
                <a:rPr lang="en-US" altLang="ko-KR" sz="1400" dirty="0"/>
                <a:t>&lt;/p&gt;</a:t>
              </a:r>
              <a:endParaRPr lang="ko-KR" altLang="en-US" sz="1400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364088" y="2571174"/>
              <a:ext cx="975416" cy="306467"/>
            </a:xfrm>
            <a:prstGeom prst="wedgeRoundRectCallout">
              <a:avLst>
                <a:gd name="adj1" fmla="val -137163"/>
                <a:gd name="adj2" fmla="val -8446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err="1"/>
                <a:t>innerHTML</a:t>
              </a:r>
              <a:r>
                <a:rPr lang="en-US" altLang="ko-KR" sz="1200" dirty="0"/>
                <a:t> </a:t>
              </a:r>
              <a:endParaRPr lang="ko-KR" altLang="en-US" sz="1200" dirty="0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952888" y="2501933"/>
              <a:ext cx="2664296" cy="48673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0" rtlCol="0" anchor="ctr"/>
            <a:lstStyle/>
            <a:p>
              <a:r>
                <a:rPr lang="ko-KR" altLang="en-US" sz="1400" dirty="0">
                  <a:solidFill>
                    <a:schemeClr val="accent2">
                      <a:lumMod val="75000"/>
                    </a:schemeClr>
                  </a:solidFill>
                </a:rPr>
                <a:t>여기에</a:t>
              </a:r>
              <a:r>
                <a:rPr lang="en-US" altLang="ko-KR" sz="1400" dirty="0">
                  <a:solidFill>
                    <a:schemeClr val="accent2">
                      <a:lumMod val="75000"/>
                    </a:schemeClr>
                  </a:solidFill>
                </a:rPr>
                <a:t>&lt;span style="</a:t>
              </a:r>
              <a:r>
                <a:rPr lang="en-US" altLang="ko-KR" sz="1400" dirty="0" err="1">
                  <a:solidFill>
                    <a:schemeClr val="accent2">
                      <a:lumMod val="75000"/>
                    </a:schemeClr>
                  </a:solidFill>
                </a:rPr>
                <a:t>color:red</a:t>
              </a:r>
              <a:r>
                <a:rPr lang="en-US" altLang="ko-KR" sz="1400" dirty="0">
                  <a:solidFill>
                    <a:schemeClr val="accent2">
                      <a:lumMod val="75000"/>
                    </a:schemeClr>
                  </a:solidFill>
                </a:rPr>
                <a:t>"&gt;</a:t>
              </a:r>
            </a:p>
            <a:p>
              <a:r>
                <a:rPr lang="ko-KR" altLang="en-US" sz="1400" dirty="0">
                  <a:solidFill>
                    <a:schemeClr val="accent2">
                      <a:lumMod val="75000"/>
                    </a:schemeClr>
                  </a:solidFill>
                </a:rPr>
                <a:t>클릭하세요</a:t>
              </a:r>
              <a:r>
                <a:rPr lang="en-US" altLang="ko-KR" sz="1400" dirty="0">
                  <a:solidFill>
                    <a:schemeClr val="accent2">
                      <a:lumMod val="75000"/>
                    </a:schemeClr>
                  </a:solidFill>
                </a:rPr>
                <a:t>.&lt;/span&gt;</a:t>
              </a: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3131894" y="3789040"/>
            <a:ext cx="5112568" cy="1892854"/>
            <a:chOff x="1691680" y="4103545"/>
            <a:chExt cx="5112568" cy="1892854"/>
          </a:xfrm>
        </p:grpSpPr>
        <p:grpSp>
          <p:nvGrpSpPr>
            <p:cNvPr id="8" name="그룹 7"/>
            <p:cNvGrpSpPr/>
            <p:nvPr/>
          </p:nvGrpSpPr>
          <p:grpSpPr>
            <a:xfrm>
              <a:off x="1718483" y="5042292"/>
              <a:ext cx="5040560" cy="954107"/>
              <a:chOff x="1619672" y="5058367"/>
              <a:chExt cx="5040560" cy="954107"/>
            </a:xfrm>
          </p:grpSpPr>
          <p:sp>
            <p:nvSpPr>
              <p:cNvPr id="41" name="TextBox 40"/>
              <p:cNvSpPr txBox="1"/>
              <p:nvPr/>
            </p:nvSpPr>
            <p:spPr>
              <a:xfrm>
                <a:off x="1619672" y="5058367"/>
                <a:ext cx="5040560" cy="954107"/>
              </a:xfrm>
              <a:prstGeom prst="rect">
                <a:avLst/>
              </a:prstGeom>
              <a:noFill/>
              <a:ln w="12700">
                <a:solidFill>
                  <a:srgbClr val="00B0F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defTabSz="180000"/>
                <a:r>
                  <a:rPr lang="en-US" altLang="ko-KR" sz="1400" dirty="0"/>
                  <a:t>&lt;p id="</a:t>
                </a:r>
                <a:r>
                  <a:rPr lang="en-US" altLang="ko-KR" sz="1400" dirty="0" err="1"/>
                  <a:t>firstP</a:t>
                </a:r>
                <a:r>
                  <a:rPr lang="en-US" altLang="ko-KR" sz="1400" dirty="0"/>
                  <a:t>" style="</a:t>
                </a:r>
                <a:r>
                  <a:rPr lang="en-US" altLang="ko-KR" sz="1400" dirty="0" err="1"/>
                  <a:t>color:blue</a:t>
                </a:r>
                <a:r>
                  <a:rPr lang="en-US" altLang="ko-KR" sz="1400" dirty="0"/>
                  <a:t>"&gt;</a:t>
                </a:r>
              </a:p>
              <a:p>
                <a:pPr defTabSz="180000"/>
                <a:r>
                  <a:rPr lang="en-US" altLang="ko-KR" sz="1400" dirty="0">
                    <a:solidFill>
                      <a:srgbClr val="0070C0"/>
                    </a:solidFill>
                  </a:rPr>
                  <a:t>	</a:t>
                </a:r>
                <a:r>
                  <a:rPr lang="ko-KR" altLang="en-US" sz="1400" dirty="0"/>
                  <a:t>이것은</a:t>
                </a:r>
                <a:r>
                  <a:rPr lang="en-US" altLang="ko-KR" sz="1400" dirty="0"/>
                  <a:t>&lt;span style="</a:t>
                </a:r>
                <a:r>
                  <a:rPr lang="en-US" altLang="ko-KR" sz="1400" dirty="0" err="1"/>
                  <a:t>color:red</a:t>
                </a:r>
                <a:r>
                  <a:rPr lang="en-US" altLang="ko-KR" sz="1400" dirty="0"/>
                  <a:t>"&gt;</a:t>
                </a:r>
              </a:p>
              <a:p>
                <a:pPr defTabSz="180000"/>
                <a:r>
                  <a:rPr lang="en-US" altLang="ko-KR" sz="1400" dirty="0"/>
                  <a:t>	</a:t>
                </a:r>
                <a:r>
                  <a:rPr lang="ko-KR" altLang="en-US" sz="1400" dirty="0"/>
                  <a:t>문</a:t>
                </a:r>
                <a:r>
                  <a:rPr lang="en-US" altLang="ko-KR" sz="1400" dirty="0"/>
                  <a:t>	</a:t>
                </a:r>
                <a:r>
                  <a:rPr lang="ko-KR" altLang="en-US" sz="1400" dirty="0"/>
                  <a:t>장입니다</a:t>
                </a:r>
                <a:r>
                  <a:rPr lang="en-US" altLang="ko-KR" sz="1400" dirty="0"/>
                  <a:t>.&lt;/span&gt;</a:t>
                </a:r>
              </a:p>
              <a:p>
                <a:pPr defTabSz="180000"/>
                <a:r>
                  <a:rPr lang="en-US" altLang="ko-KR" sz="1400" dirty="0"/>
                  <a:t>&lt;/p&gt;</a:t>
                </a:r>
                <a:endParaRPr lang="ko-KR" altLang="en-US" sz="1400" dirty="0"/>
              </a:p>
            </p:txBody>
          </p:sp>
          <p:sp>
            <p:nvSpPr>
              <p:cNvPr id="42" name="직사각형 41"/>
              <p:cNvSpPr/>
              <p:nvPr/>
            </p:nvSpPr>
            <p:spPr>
              <a:xfrm>
                <a:off x="1835696" y="5302468"/>
                <a:ext cx="2664296" cy="486730"/>
              </a:xfrm>
              <a:prstGeom prst="rect">
                <a:avLst/>
              </a:prstGeom>
              <a:solidFill>
                <a:srgbClr val="DCF0C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0" rIns="36000" bIns="0" rtlCol="0" anchor="ctr"/>
              <a:lstStyle/>
              <a:p>
                <a:pPr fontAlgn="base" latinLnBrk="0"/>
                <a:r>
                  <a:rPr lang="ko-KR" altLang="en-US" sz="1400" dirty="0">
                    <a:solidFill>
                      <a:schemeClr val="accent2">
                        <a:lumMod val="75000"/>
                      </a:schemeClr>
                    </a:solidFill>
                  </a:rPr>
                  <a:t>나의 </a:t>
                </a:r>
                <a:r>
                  <a:rPr lang="en-US" altLang="ko-KR" sz="1400" dirty="0">
                    <a:solidFill>
                      <a:schemeClr val="accent2">
                        <a:lumMod val="75000"/>
                      </a:schemeClr>
                    </a:solidFill>
                  </a:rPr>
                  <a:t>&lt;</a:t>
                </a:r>
                <a:r>
                  <a:rPr lang="en-US" altLang="ko-KR" sz="1400" dirty="0" err="1">
                    <a:solidFill>
                      <a:schemeClr val="accent2">
                        <a:lumMod val="75000"/>
                      </a:schemeClr>
                    </a:solidFill>
                  </a:rPr>
                  <a:t>img</a:t>
                </a:r>
                <a:r>
                  <a:rPr lang="en-US" altLang="ko-KR" sz="1400" dirty="0">
                    <a:solidFill>
                      <a:schemeClr val="accent2">
                        <a:lumMod val="75000"/>
                      </a:schemeClr>
                    </a:solidFill>
                  </a:rPr>
                  <a:t> </a:t>
                </a:r>
                <a:r>
                  <a:rPr lang="en-US" altLang="ko-KR" sz="1400" dirty="0" err="1">
                    <a:solidFill>
                      <a:schemeClr val="accent2">
                        <a:lumMod val="75000"/>
                      </a:schemeClr>
                    </a:solidFill>
                  </a:rPr>
                  <a:t>src</a:t>
                </a:r>
                <a:r>
                  <a:rPr lang="en-US" altLang="ko-KR" sz="1400" dirty="0">
                    <a:solidFill>
                      <a:schemeClr val="accent2">
                        <a:lumMod val="75000"/>
                      </a:schemeClr>
                    </a:solidFill>
                  </a:rPr>
                  <a:t>=‘puppy.jpg’&gt; </a:t>
                </a:r>
                <a:r>
                  <a:rPr lang="ko-KR" altLang="en-US" sz="1400" dirty="0">
                    <a:solidFill>
                      <a:schemeClr val="accent2">
                        <a:lumMod val="75000"/>
                      </a:schemeClr>
                    </a:solidFill>
                  </a:rPr>
                  <a:t>강아지입니다</a:t>
                </a:r>
                <a:r>
                  <a:rPr lang="en-US" altLang="ko-KR" sz="1400" dirty="0">
                    <a:solidFill>
                      <a:schemeClr val="accent2">
                        <a:lumMod val="75000"/>
                      </a:schemeClr>
                    </a:solidFill>
                  </a:rPr>
                  <a:t>.</a:t>
                </a:r>
              </a:p>
            </p:txBody>
          </p:sp>
        </p:grpSp>
        <p:sp>
          <p:nvSpPr>
            <p:cNvPr id="43" name="아래쪽 화살표 42"/>
            <p:cNvSpPr/>
            <p:nvPr/>
          </p:nvSpPr>
          <p:spPr>
            <a:xfrm>
              <a:off x="3995936" y="4762854"/>
              <a:ext cx="216024" cy="216024"/>
            </a:xfrm>
            <a:prstGeom prst="down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1691680" y="4103545"/>
              <a:ext cx="5112568" cy="5232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pPr fontAlgn="base" latinLnBrk="0"/>
              <a:r>
                <a:rPr lang="en-US" altLang="ko-KR" sz="1400" dirty="0"/>
                <a:t>let p = </a:t>
              </a:r>
              <a:r>
                <a:rPr lang="en-US" altLang="ko-KR" sz="1400" dirty="0" err="1"/>
                <a:t>document.getElementById</a:t>
              </a:r>
              <a:r>
                <a:rPr lang="en-US" altLang="ko-KR" sz="1400" dirty="0"/>
                <a:t>("</a:t>
              </a:r>
              <a:r>
                <a:rPr lang="en-US" altLang="ko-KR" sz="1400" dirty="0" err="1"/>
                <a:t>firstP</a:t>
              </a:r>
              <a:r>
                <a:rPr lang="en-US" altLang="ko-KR" sz="1400" dirty="0"/>
                <a:t>"); </a:t>
              </a:r>
            </a:p>
            <a:p>
              <a:pPr fontAlgn="base" latinLnBrk="0"/>
              <a:r>
                <a:rPr lang="en-US" altLang="ko-KR" sz="1400" dirty="0" err="1"/>
                <a:t>p.innerHTML</a:t>
              </a:r>
              <a:r>
                <a:rPr lang="en-US" altLang="ko-KR" sz="1400" dirty="0"/>
                <a:t>= “</a:t>
              </a:r>
              <a:r>
                <a:rPr lang="ko-KR" altLang="en-US" sz="1400" dirty="0"/>
                <a:t>나의 </a:t>
              </a:r>
              <a:r>
                <a:rPr lang="en-US" altLang="ko-KR" sz="1400" dirty="0"/>
                <a:t>&lt;</a:t>
              </a:r>
              <a:r>
                <a:rPr lang="en-US" altLang="ko-KR" sz="1400" dirty="0" err="1"/>
                <a:t>img</a:t>
              </a:r>
              <a:r>
                <a:rPr lang="en-US" altLang="ko-KR" sz="1400" dirty="0"/>
                <a:t> </a:t>
              </a:r>
              <a:r>
                <a:rPr lang="en-US" altLang="ko-KR" sz="1400" dirty="0" err="1"/>
                <a:t>src</a:t>
              </a:r>
              <a:r>
                <a:rPr lang="en-US" altLang="ko-KR" sz="1400" dirty="0"/>
                <a:t>=‘puppy.jpg’&gt;</a:t>
              </a:r>
              <a:r>
                <a:rPr lang="ko-KR" altLang="en-US" sz="1400" dirty="0"/>
                <a:t>강아지입니다</a:t>
              </a:r>
              <a:r>
                <a:rPr lang="en-US" altLang="ko-KR" sz="1400" dirty="0"/>
                <a:t>.”;</a:t>
              </a:r>
              <a:endParaRPr lang="ko-KR" alt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6125067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919536" y="1556792"/>
            <a:ext cx="4896544" cy="461664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&lt;!DOCTYPE html&gt;</a:t>
            </a:r>
          </a:p>
          <a:p>
            <a:pPr defTabSz="180000"/>
            <a:r>
              <a:rPr lang="en-US" altLang="ko-KR" sz="1400" dirty="0"/>
              <a:t>&lt;html&gt;</a:t>
            </a:r>
          </a:p>
          <a:p>
            <a:pPr defTabSz="180000"/>
            <a:r>
              <a:rPr lang="en-US" altLang="ko-KR" sz="1400" dirty="0"/>
              <a:t>&lt;head&gt;</a:t>
            </a:r>
          </a:p>
          <a:p>
            <a:pPr defTabSz="180000"/>
            <a:r>
              <a:rPr lang="en-US" altLang="ko-KR" sz="1400" dirty="0"/>
              <a:t>&lt;title&gt;</a:t>
            </a:r>
            <a:r>
              <a:rPr lang="en-US" altLang="ko-KR" sz="1400" dirty="0" err="1"/>
              <a:t>innerHTML</a:t>
            </a:r>
            <a:r>
              <a:rPr lang="en-US" altLang="ko-KR" sz="1400" dirty="0"/>
              <a:t> </a:t>
            </a:r>
            <a:r>
              <a:rPr lang="ko-KR" altLang="en-US" sz="1400" dirty="0"/>
              <a:t>활용</a:t>
            </a:r>
            <a:r>
              <a:rPr lang="en-US" altLang="ko-KR" sz="1400" dirty="0"/>
              <a:t>&lt;/title&gt;</a:t>
            </a:r>
          </a:p>
          <a:p>
            <a:pPr defTabSz="180000"/>
            <a:r>
              <a:rPr lang="en-US" altLang="ko-KR" sz="1400" dirty="0"/>
              <a:t>&lt;script&gt;</a:t>
            </a:r>
          </a:p>
          <a:p>
            <a:pPr defTabSz="180000"/>
            <a:r>
              <a:rPr lang="en-US" altLang="ko-KR" sz="1400" b="1" dirty="0"/>
              <a:t>function change() {</a:t>
            </a:r>
          </a:p>
          <a:p>
            <a:pPr defTabSz="180000"/>
            <a:r>
              <a:rPr lang="en-US" altLang="ko-KR" sz="1400" b="1" dirty="0"/>
              <a:t>	let p = </a:t>
            </a:r>
            <a:r>
              <a:rPr lang="en-US" altLang="ko-KR" sz="1400" b="1" dirty="0" err="1"/>
              <a:t>document.getElementById</a:t>
            </a:r>
            <a:r>
              <a:rPr lang="en-US" altLang="ko-KR" sz="1400" b="1" dirty="0"/>
              <a:t>("</a:t>
            </a:r>
            <a:r>
              <a:rPr lang="en-US" altLang="ko-KR" sz="1400" b="1" dirty="0" err="1"/>
              <a:t>firstP</a:t>
            </a:r>
            <a:r>
              <a:rPr lang="en-US" altLang="ko-KR" sz="1400" b="1" dirty="0"/>
              <a:t>");</a:t>
            </a:r>
          </a:p>
          <a:p>
            <a:pPr defTabSz="180000"/>
            <a:r>
              <a:rPr lang="en-US" altLang="ko-KR" sz="1400" b="1" dirty="0"/>
              <a:t>	</a:t>
            </a:r>
            <a:r>
              <a:rPr lang="en-US" altLang="ko-KR" sz="1400" b="1" dirty="0" err="1"/>
              <a:t>p.innerHTML</a:t>
            </a:r>
            <a:r>
              <a:rPr lang="en-US" altLang="ko-KR" sz="1400" b="1" dirty="0"/>
              <a:t>= "</a:t>
            </a:r>
            <a:r>
              <a:rPr lang="ko-KR" altLang="en-US" sz="1400" b="1" dirty="0"/>
              <a:t>나의 </a:t>
            </a:r>
            <a:r>
              <a:rPr lang="en-US" altLang="ko-KR" sz="1400" b="1" dirty="0"/>
              <a:t>&lt;</a:t>
            </a:r>
            <a:r>
              <a:rPr lang="en-US" altLang="ko-KR" sz="1400" b="1" dirty="0" err="1"/>
              <a:t>img</a:t>
            </a:r>
            <a:r>
              <a:rPr lang="en-US" altLang="ko-KR" sz="1400" b="1" dirty="0"/>
              <a:t> </a:t>
            </a:r>
            <a:r>
              <a:rPr lang="en-US" altLang="ko-KR" sz="1400" b="1" dirty="0" err="1"/>
              <a:t>src</a:t>
            </a:r>
            <a:r>
              <a:rPr lang="en-US" altLang="ko-KR" sz="1400" b="1" dirty="0"/>
              <a:t>='puppy.png'&gt; </a:t>
            </a:r>
            <a:r>
              <a:rPr lang="ko-KR" altLang="en-US" sz="1400" b="1" dirty="0"/>
              <a:t>강아지</a:t>
            </a:r>
            <a:r>
              <a:rPr lang="en-US" altLang="ko-KR" sz="1400" b="1" dirty="0"/>
              <a:t>";</a:t>
            </a:r>
          </a:p>
          <a:p>
            <a:pPr defTabSz="180000"/>
            <a:r>
              <a:rPr lang="en-US" altLang="ko-KR" sz="1400" b="1" dirty="0"/>
              <a:t>}</a:t>
            </a:r>
          </a:p>
          <a:p>
            <a:pPr defTabSz="180000"/>
            <a:r>
              <a:rPr lang="en-US" altLang="ko-KR" sz="1400" dirty="0"/>
              <a:t>&lt;/script&gt;</a:t>
            </a:r>
          </a:p>
          <a:p>
            <a:pPr defTabSz="180000"/>
            <a:r>
              <a:rPr lang="en-US" altLang="ko-KR" sz="1400" dirty="0"/>
              <a:t>&lt;/head&gt;</a:t>
            </a:r>
          </a:p>
          <a:p>
            <a:pPr defTabSz="180000"/>
            <a:r>
              <a:rPr lang="en-US" altLang="ko-KR" sz="1400" dirty="0"/>
              <a:t>&lt;body&gt;</a:t>
            </a:r>
          </a:p>
          <a:p>
            <a:pPr defTabSz="180000"/>
            <a:r>
              <a:rPr lang="en-US" altLang="ko-KR" sz="1400" dirty="0"/>
              <a:t>&lt;h3&gt;</a:t>
            </a:r>
            <a:r>
              <a:rPr lang="en-US" altLang="ko-KR" sz="1400" dirty="0" err="1"/>
              <a:t>innerHTML</a:t>
            </a:r>
            <a:r>
              <a:rPr lang="en-US" altLang="ko-KR" sz="1400" dirty="0"/>
              <a:t> </a:t>
            </a:r>
            <a:r>
              <a:rPr lang="ko-KR" altLang="en-US" sz="1400" dirty="0"/>
              <a:t>활용 </a:t>
            </a:r>
            <a:r>
              <a:rPr lang="en-US" altLang="ko-KR" sz="1400" dirty="0"/>
              <a:t>: </a:t>
            </a:r>
            <a:r>
              <a:rPr lang="ko-KR" altLang="en-US" sz="1400" dirty="0"/>
              <a:t>아래 글자에 클릭하면</a:t>
            </a:r>
            <a:endParaRPr lang="en-US" altLang="ko-KR" sz="1400" dirty="0"/>
          </a:p>
          <a:p>
            <a:pPr defTabSz="180000"/>
            <a:r>
              <a:rPr lang="ko-KR" altLang="en-US" sz="1400" dirty="0"/>
              <a:t> 예쁜 강아지가 보입니다</a:t>
            </a:r>
            <a:r>
              <a:rPr lang="en-US" altLang="ko-KR" sz="1400" dirty="0"/>
              <a:t>.&lt;/h3&gt;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&lt;p id="</a:t>
            </a:r>
            <a:r>
              <a:rPr lang="en-US" altLang="ko-KR" sz="1400" dirty="0" err="1"/>
              <a:t>firstP</a:t>
            </a:r>
            <a:r>
              <a:rPr lang="en-US" altLang="ko-KR" sz="1400" dirty="0"/>
              <a:t>" style="</a:t>
            </a:r>
            <a:r>
              <a:rPr lang="en-US" altLang="ko-KR" sz="1400" dirty="0" err="1"/>
              <a:t>color:blue</a:t>
            </a:r>
            <a:r>
              <a:rPr lang="en-US" altLang="ko-KR" sz="1400" dirty="0"/>
              <a:t>" 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b="1" dirty="0" err="1"/>
              <a:t>onclick</a:t>
            </a:r>
            <a:r>
              <a:rPr lang="en-US" altLang="ko-KR" sz="1400" b="1" dirty="0"/>
              <a:t>="change()</a:t>
            </a:r>
            <a:r>
              <a:rPr lang="en-US" altLang="ko-KR" sz="1400" dirty="0"/>
              <a:t>"&gt;</a:t>
            </a:r>
          </a:p>
          <a:p>
            <a:pPr defTabSz="180000"/>
            <a:r>
              <a:rPr lang="en-US" altLang="ko-KR" sz="1400" dirty="0"/>
              <a:t>	</a:t>
            </a:r>
            <a:r>
              <a:rPr lang="ko-KR" altLang="en-US" sz="1400" dirty="0"/>
              <a:t>여기에</a:t>
            </a:r>
            <a:r>
              <a:rPr lang="en-US" altLang="ko-KR" sz="1400" dirty="0"/>
              <a:t>	&lt;span style="</a:t>
            </a:r>
            <a:r>
              <a:rPr lang="en-US" altLang="ko-KR" sz="1400" dirty="0" err="1"/>
              <a:t>color:red</a:t>
            </a:r>
            <a:r>
              <a:rPr lang="en-US" altLang="ko-KR" sz="1400" dirty="0"/>
              <a:t>"&gt;</a:t>
            </a:r>
            <a:r>
              <a:rPr lang="ko-KR" altLang="en-US" sz="1400" dirty="0"/>
              <a:t>클릭하세요</a:t>
            </a:r>
            <a:r>
              <a:rPr lang="en-US" altLang="ko-KR" sz="1400" dirty="0"/>
              <a:t>&lt;/span&gt;</a:t>
            </a:r>
          </a:p>
          <a:p>
            <a:pPr defTabSz="180000"/>
            <a:r>
              <a:rPr lang="en-US" altLang="ko-KR" sz="1400" dirty="0"/>
              <a:t>&lt;/p&gt;</a:t>
            </a:r>
          </a:p>
          <a:p>
            <a:pPr defTabSz="180000"/>
            <a:r>
              <a:rPr lang="en-US" altLang="ko-KR" sz="1400" dirty="0"/>
              <a:t>&lt;/body&gt;</a:t>
            </a:r>
          </a:p>
          <a:p>
            <a:pPr defTabSz="180000"/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0096" y="1069104"/>
            <a:ext cx="3096344" cy="2323923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03512" y="44624"/>
            <a:ext cx="8496944" cy="576064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예제 </a:t>
            </a:r>
            <a:r>
              <a:rPr lang="en-US" altLang="ko-KR" sz="2400" dirty="0"/>
              <a:t>8-3 </a:t>
            </a:r>
            <a:r>
              <a:rPr lang="en-US" altLang="ko-KR" sz="2400" dirty="0" err="1"/>
              <a:t>innerHTML</a:t>
            </a:r>
            <a:r>
              <a:rPr lang="ko-KR" altLang="en-US" sz="2400" dirty="0"/>
              <a:t>을 이용하여 </a:t>
            </a:r>
            <a:r>
              <a:rPr lang="en-US" altLang="ko-KR" sz="2400" dirty="0"/>
              <a:t>HTML </a:t>
            </a:r>
            <a:r>
              <a:rPr lang="ko-KR" altLang="en-US" sz="2400" dirty="0" err="1"/>
              <a:t>콘텐츠</a:t>
            </a:r>
            <a:r>
              <a:rPr lang="ko-KR" altLang="en-US" sz="2400" dirty="0"/>
              <a:t> 동적 변경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531327" y="2917806"/>
            <a:ext cx="1872208" cy="510778"/>
          </a:xfrm>
          <a:prstGeom prst="wedgeRoundRectCallout">
            <a:avLst>
              <a:gd name="adj1" fmla="val -57489"/>
              <a:gd name="adj2" fmla="val -1972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마우스 클릭하면 아래와 같이 변경됩니다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0096" y="3516960"/>
            <a:ext cx="3096344" cy="3103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9528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51584" y="44624"/>
            <a:ext cx="6120680" cy="576064"/>
          </a:xfrm>
        </p:spPr>
        <p:txBody>
          <a:bodyPr/>
          <a:lstStyle/>
          <a:p>
            <a:r>
              <a:rPr lang="en-US" altLang="ko-KR" dirty="0"/>
              <a:t>this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>
          <a:xfrm>
            <a:off x="2351584" y="1052736"/>
            <a:ext cx="10153128" cy="5040560"/>
          </a:xfrm>
        </p:spPr>
        <p:txBody>
          <a:bodyPr/>
          <a:lstStyle/>
          <a:p>
            <a:r>
              <a:rPr lang="en-US" altLang="ko-KR" dirty="0"/>
              <a:t>this </a:t>
            </a:r>
            <a:r>
              <a:rPr lang="ko-KR" altLang="en-US" dirty="0"/>
              <a:t>키워드</a:t>
            </a:r>
            <a:endParaRPr lang="en-US" altLang="ko-KR" dirty="0"/>
          </a:p>
          <a:p>
            <a:pPr lvl="1"/>
            <a:r>
              <a:rPr lang="ko-KR" altLang="en-US" dirty="0"/>
              <a:t>객체 자신을 가리키는 자바스크립트 키워드</a:t>
            </a:r>
          </a:p>
          <a:p>
            <a:pPr lvl="1"/>
            <a:r>
              <a:rPr lang="en-US" altLang="ko-KR" dirty="0"/>
              <a:t>DOM </a:t>
            </a:r>
            <a:r>
              <a:rPr lang="ko-KR" altLang="en-US" dirty="0"/>
              <a:t>객체에서 객체 자신을 가리키는 용도로 사용</a:t>
            </a:r>
            <a:endParaRPr lang="en-US" altLang="ko-KR" dirty="0"/>
          </a:p>
          <a:p>
            <a:pPr lvl="2"/>
            <a:r>
              <a:rPr lang="ko-KR" altLang="en-US" sz="1800" dirty="0"/>
              <a:t>예</a:t>
            </a:r>
            <a:r>
              <a:rPr lang="en-US" altLang="ko-KR" sz="1800" dirty="0"/>
              <a:t>) &lt;div&gt; </a:t>
            </a:r>
            <a:r>
              <a:rPr lang="ko-KR" altLang="en-US" sz="1800" dirty="0"/>
              <a:t>태그 자신의 배경을 </a:t>
            </a:r>
            <a:r>
              <a:rPr lang="en-US" altLang="ko-KR" sz="1800" dirty="0"/>
              <a:t>orange </a:t>
            </a:r>
            <a:r>
              <a:rPr lang="ko-KR" altLang="en-US" sz="1800" dirty="0"/>
              <a:t>색으로 변경</a:t>
            </a:r>
            <a:endParaRPr lang="en-US" altLang="ko-KR" sz="1800" dirty="0"/>
          </a:p>
          <a:p>
            <a:pPr lvl="2"/>
            <a:endParaRPr lang="en-US" altLang="ko-KR" sz="1800" dirty="0"/>
          </a:p>
          <a:p>
            <a:pPr lvl="2"/>
            <a:endParaRPr lang="en-US" altLang="ko-KR" sz="1800" dirty="0"/>
          </a:p>
          <a:p>
            <a:pPr lvl="2"/>
            <a:r>
              <a:rPr lang="ko-KR" altLang="en-US" sz="1800" dirty="0"/>
              <a:t>예</a:t>
            </a:r>
            <a:r>
              <a:rPr lang="en-US" altLang="ko-KR" sz="1800" dirty="0"/>
              <a:t>) </a:t>
            </a:r>
            <a:r>
              <a:rPr lang="ko-KR" altLang="en-US" sz="1800" dirty="0"/>
              <a:t>버튼이 클릭되면 자신의 배경색을 </a:t>
            </a:r>
            <a:r>
              <a:rPr lang="en-US" altLang="ko-KR" sz="1800" dirty="0"/>
              <a:t>orange</a:t>
            </a:r>
            <a:r>
              <a:rPr lang="ko-KR" altLang="en-US" sz="1800" dirty="0"/>
              <a:t>로 변경</a:t>
            </a:r>
          </a:p>
          <a:p>
            <a:pPr lvl="2"/>
            <a:endParaRPr lang="ko-KR" altLang="en-US" sz="1800" dirty="0"/>
          </a:p>
          <a:p>
            <a:pPr lvl="1"/>
            <a:endParaRPr lang="ko-KR" altLang="en-US" dirty="0"/>
          </a:p>
          <a:p>
            <a:pPr lvl="1"/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3935760" y="2636912"/>
            <a:ext cx="5310336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&lt;div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onclick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="</a:t>
            </a:r>
            <a:r>
              <a:rPr lang="en-US" altLang="ko-KR" sz="1400" b="1" kern="0" dirty="0" err="1">
                <a:solidFill>
                  <a:srgbClr val="000000"/>
                </a:solidFill>
                <a:latin typeface="+mj-ea"/>
                <a:ea typeface="+mj-ea"/>
              </a:rPr>
              <a:t>this.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style.backgroundColor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='orange'"&gt;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3935760" y="3647488"/>
            <a:ext cx="5310336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&lt;button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onclick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="</a:t>
            </a:r>
            <a:r>
              <a:rPr lang="en-US" altLang="ko-KR" sz="1400" b="1" kern="0" dirty="0" err="1">
                <a:solidFill>
                  <a:srgbClr val="000000"/>
                </a:solidFill>
                <a:latin typeface="+mj-ea"/>
                <a:ea typeface="+mj-ea"/>
              </a:rPr>
              <a:t>this.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style.backgroundColor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='orange'"&gt;</a:t>
            </a:r>
          </a:p>
        </p:txBody>
      </p:sp>
    </p:spTree>
    <p:extLst>
      <p:ext uri="{BB962C8B-B14F-4D97-AF65-F5344CB8AC3E}">
        <p14:creationId xmlns:p14="http://schemas.microsoft.com/office/powerpoint/2010/main" val="39193300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0960" y="3511165"/>
            <a:ext cx="3161546" cy="2959151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8-4 this </a:t>
            </a:r>
            <a:r>
              <a:rPr lang="ko-KR" altLang="en-US" dirty="0"/>
              <a:t>활용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2133600" y="1505990"/>
            <a:ext cx="4572000" cy="397031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</a:t>
            </a:r>
          </a:p>
          <a:p>
            <a:pPr defTabSz="180000"/>
            <a:r>
              <a:rPr lang="en-US" altLang="ko-KR" sz="1200" dirty="0"/>
              <a:t>&lt;title&gt;this </a:t>
            </a:r>
            <a:r>
              <a:rPr lang="ko-KR" altLang="en-US" sz="1200" dirty="0"/>
              <a:t>활용</a:t>
            </a:r>
            <a:r>
              <a:rPr lang="en-US" altLang="ko-KR" sz="1200" dirty="0"/>
              <a:t>&lt;/title&gt;</a:t>
            </a:r>
          </a:p>
          <a:p>
            <a:pPr defTabSz="180000"/>
            <a:r>
              <a:rPr lang="en-US" altLang="ko-KR" sz="1200" dirty="0"/>
              <a:t>&lt;script&gt;</a:t>
            </a:r>
          </a:p>
          <a:p>
            <a:pPr defTabSz="180000"/>
            <a:r>
              <a:rPr lang="en-US" altLang="ko-KR" sz="1200" b="1" dirty="0"/>
              <a:t>function change(</a:t>
            </a:r>
            <a:r>
              <a:rPr lang="en-US" altLang="ko-KR" sz="1200" b="1" dirty="0" err="1">
                <a:solidFill>
                  <a:schemeClr val="accent2">
                    <a:lumMod val="75000"/>
                  </a:schemeClr>
                </a:solidFill>
              </a:rPr>
              <a:t>obj</a:t>
            </a:r>
            <a:r>
              <a:rPr lang="en-US" altLang="ko-KR" sz="1200" b="1" dirty="0"/>
              <a:t>, size, color) {</a:t>
            </a:r>
          </a:p>
          <a:p>
            <a:pPr defTabSz="180000"/>
            <a:r>
              <a:rPr lang="en-US" altLang="ko-KR" sz="1200" b="1" dirty="0"/>
              <a:t>	</a:t>
            </a:r>
            <a:r>
              <a:rPr lang="en-US" altLang="ko-KR" sz="1200" b="1" dirty="0" err="1">
                <a:solidFill>
                  <a:schemeClr val="accent2">
                    <a:lumMod val="75000"/>
                  </a:schemeClr>
                </a:solidFill>
              </a:rPr>
              <a:t>obj</a:t>
            </a:r>
            <a:r>
              <a:rPr lang="en-US" altLang="ko-KR" sz="1200" b="1" dirty="0" err="1"/>
              <a:t>.style.color</a:t>
            </a:r>
            <a:r>
              <a:rPr lang="en-US" altLang="ko-KR" sz="1200" b="1" dirty="0"/>
              <a:t> = color;</a:t>
            </a:r>
          </a:p>
          <a:p>
            <a:pPr defTabSz="180000"/>
            <a:r>
              <a:rPr lang="en-US" altLang="ko-KR" sz="1200" b="1" dirty="0"/>
              <a:t>	</a:t>
            </a:r>
            <a:r>
              <a:rPr lang="en-US" altLang="ko-KR" sz="1200" b="1" dirty="0" err="1">
                <a:solidFill>
                  <a:schemeClr val="accent2">
                    <a:lumMod val="75000"/>
                  </a:schemeClr>
                </a:solidFill>
              </a:rPr>
              <a:t>obj</a:t>
            </a:r>
            <a:r>
              <a:rPr lang="en-US" altLang="ko-KR" sz="1200" b="1" dirty="0" err="1"/>
              <a:t>.style.fontSize</a:t>
            </a:r>
            <a:r>
              <a:rPr lang="en-US" altLang="ko-KR" sz="1200" b="1" dirty="0"/>
              <a:t> = size;</a:t>
            </a:r>
          </a:p>
          <a:p>
            <a:pPr defTabSz="180000"/>
            <a:r>
              <a:rPr lang="en-US" altLang="ko-KR" sz="1200" b="1" dirty="0"/>
              <a:t>}</a:t>
            </a:r>
          </a:p>
          <a:p>
            <a:pPr defTabSz="180000"/>
            <a:r>
              <a:rPr lang="en-US" altLang="ko-KR" sz="1200" dirty="0"/>
              <a:t>&lt;/script&gt;</a:t>
            </a:r>
          </a:p>
          <a:p>
            <a:pPr defTabSz="180000"/>
            <a:r>
              <a:rPr lang="en-US" altLang="ko-KR" sz="1200" dirty="0"/>
              <a:t>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&lt;h3&gt;this </a:t>
            </a:r>
            <a:r>
              <a:rPr lang="ko-KR" altLang="en-US" sz="1200" dirty="0"/>
              <a:t>활용</a:t>
            </a:r>
            <a:r>
              <a:rPr lang="en-US" altLang="ko-KR" sz="1200" dirty="0"/>
              <a:t>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&lt;button </a:t>
            </a:r>
            <a:r>
              <a:rPr lang="en-US" altLang="ko-KR" sz="1200" dirty="0" err="1"/>
              <a:t>onclick</a:t>
            </a:r>
            <a:r>
              <a:rPr lang="en-US" altLang="ko-KR" sz="1200" dirty="0"/>
              <a:t>="</a:t>
            </a:r>
            <a:r>
              <a:rPr lang="en-US" altLang="ko-KR" sz="1200" b="1" dirty="0"/>
              <a:t>change(</a:t>
            </a:r>
            <a:r>
              <a:rPr lang="en-US" altLang="ko-KR" sz="1200" b="1" dirty="0">
                <a:solidFill>
                  <a:schemeClr val="accent2">
                    <a:lumMod val="75000"/>
                  </a:schemeClr>
                </a:solidFill>
              </a:rPr>
              <a:t>this</a:t>
            </a:r>
            <a:r>
              <a:rPr lang="en-US" altLang="ko-KR" sz="1200" b="1" dirty="0"/>
              <a:t>, '30px', 'red')</a:t>
            </a:r>
            <a:r>
              <a:rPr lang="en-US" altLang="ko-KR" sz="1200" dirty="0"/>
              <a:t>"&gt;</a:t>
            </a:r>
            <a:r>
              <a:rPr lang="ko-KR" altLang="en-US" sz="1200" dirty="0"/>
              <a:t>버튼</a:t>
            </a:r>
            <a:r>
              <a:rPr lang="en-US" altLang="ko-KR" sz="1200" dirty="0"/>
              <a:t>&lt;/button&gt;</a:t>
            </a:r>
          </a:p>
          <a:p>
            <a:pPr defTabSz="180000"/>
            <a:r>
              <a:rPr lang="en-US" altLang="ko-KR" sz="1200" dirty="0"/>
              <a:t>&lt;button </a:t>
            </a:r>
            <a:r>
              <a:rPr lang="en-US" altLang="ko-KR" sz="1200" dirty="0" err="1"/>
              <a:t>onclick</a:t>
            </a:r>
            <a:r>
              <a:rPr lang="en-US" altLang="ko-KR" sz="1200" dirty="0"/>
              <a:t>="</a:t>
            </a:r>
            <a:r>
              <a:rPr lang="en-US" altLang="ko-KR" sz="1200" b="1" dirty="0"/>
              <a:t>change(</a:t>
            </a:r>
            <a:r>
              <a:rPr lang="en-US" altLang="ko-KR" sz="1200" b="1" dirty="0">
                <a:solidFill>
                  <a:schemeClr val="accent2">
                    <a:lumMod val="75000"/>
                  </a:schemeClr>
                </a:solidFill>
              </a:rPr>
              <a:t>this</a:t>
            </a:r>
            <a:r>
              <a:rPr lang="en-US" altLang="ko-KR" sz="1200" b="1" dirty="0"/>
              <a:t>, '30px', 'blue')</a:t>
            </a:r>
            <a:r>
              <a:rPr lang="en-US" altLang="ko-KR" sz="1200" dirty="0"/>
              <a:t>"&gt;</a:t>
            </a:r>
            <a:r>
              <a:rPr lang="ko-KR" altLang="en-US" sz="1200" dirty="0"/>
              <a:t>버튼</a:t>
            </a:r>
            <a:r>
              <a:rPr lang="en-US" altLang="ko-KR" sz="1200" dirty="0"/>
              <a:t>&lt;/button&gt;</a:t>
            </a:r>
          </a:p>
          <a:p>
            <a:pPr defTabSz="180000"/>
            <a:r>
              <a:rPr lang="en-US" altLang="ko-KR" sz="1200" dirty="0"/>
              <a:t>&lt;div </a:t>
            </a:r>
            <a:r>
              <a:rPr lang="en-US" altLang="ko-KR" sz="1200" dirty="0" err="1"/>
              <a:t>onclick</a:t>
            </a:r>
            <a:r>
              <a:rPr lang="en-US" altLang="ko-KR" sz="1200" dirty="0"/>
              <a:t>="</a:t>
            </a:r>
            <a:r>
              <a:rPr lang="en-US" altLang="ko-KR" sz="1200" b="1" dirty="0"/>
              <a:t>change(</a:t>
            </a:r>
            <a:r>
              <a:rPr lang="en-US" altLang="ko-KR" sz="1200" b="1" dirty="0">
                <a:solidFill>
                  <a:schemeClr val="accent2">
                    <a:lumMod val="75000"/>
                  </a:schemeClr>
                </a:solidFill>
              </a:rPr>
              <a:t>this</a:t>
            </a:r>
            <a:r>
              <a:rPr lang="en-US" altLang="ko-KR" sz="1200" b="1" dirty="0"/>
              <a:t>, '25px', 'orange')</a:t>
            </a:r>
            <a:r>
              <a:rPr lang="en-US" altLang="ko-KR" sz="1200" dirty="0"/>
              <a:t>"&gt;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ko-KR" altLang="en-US" sz="1200" dirty="0"/>
              <a:t>여기 클릭하면 크기와 색 변경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&lt;/div&gt;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3493106" y="4048240"/>
            <a:ext cx="1852988" cy="288032"/>
          </a:xfrm>
          <a:prstGeom prst="roundRect">
            <a:avLst>
              <a:gd name="adj" fmla="val 29974"/>
            </a:avLst>
          </a:prstGeom>
          <a:noFill/>
          <a:ln w="9525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4131568" y="3663214"/>
            <a:ext cx="2429052" cy="306467"/>
          </a:xfrm>
          <a:prstGeom prst="wedgeRoundRectCallout">
            <a:avLst>
              <a:gd name="adj1" fmla="val -43621"/>
              <a:gd name="adj2" fmla="val 9685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this</a:t>
            </a:r>
            <a:r>
              <a:rPr lang="ko-KR" altLang="en-US" sz="1200" dirty="0"/>
              <a:t>는 이 </a:t>
            </a:r>
            <a:r>
              <a:rPr lang="en-US" altLang="ko-KR" sz="1200" dirty="0"/>
              <a:t>&lt;button&gt; </a:t>
            </a:r>
            <a:r>
              <a:rPr lang="ko-KR" altLang="en-US" sz="1200" dirty="0"/>
              <a:t>객체의 주소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629617" y="5820079"/>
            <a:ext cx="1366702" cy="306467"/>
          </a:xfrm>
          <a:prstGeom prst="wedgeRoundRectCallout">
            <a:avLst>
              <a:gd name="adj1" fmla="val 61574"/>
              <a:gd name="adj2" fmla="val -2792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텍스트 클릭 시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6191" y="905290"/>
            <a:ext cx="2652069" cy="241477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8541733" y="5081754"/>
            <a:ext cx="1206526" cy="306467"/>
          </a:xfrm>
          <a:prstGeom prst="wedgeRoundRectCallout">
            <a:avLst>
              <a:gd name="adj1" fmla="val -76063"/>
              <a:gd name="adj2" fmla="val 3217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버튼 클릭 시</a:t>
            </a:r>
          </a:p>
        </p:txBody>
      </p:sp>
    </p:spTree>
    <p:extLst>
      <p:ext uri="{BB962C8B-B14F-4D97-AF65-F5344CB8AC3E}">
        <p14:creationId xmlns:p14="http://schemas.microsoft.com/office/powerpoint/2010/main" val="10440977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document</a:t>
            </a:r>
            <a:r>
              <a:rPr lang="ko-KR" altLang="en-US" dirty="0"/>
              <a:t> 객체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 document</a:t>
            </a:r>
          </a:p>
          <a:p>
            <a:pPr lvl="1"/>
            <a:r>
              <a:rPr lang="en-US" altLang="ko-KR" dirty="0"/>
              <a:t>HTML </a:t>
            </a:r>
            <a:r>
              <a:rPr lang="ko-KR" altLang="en-US" dirty="0"/>
              <a:t>문서 전체를 대변하는 객체</a:t>
            </a:r>
            <a:endParaRPr lang="en-US" altLang="ko-KR" dirty="0"/>
          </a:p>
          <a:p>
            <a:pPr lvl="2"/>
            <a:r>
              <a:rPr lang="ko-KR" altLang="en-US" dirty="0" err="1"/>
              <a:t>프로퍼티</a:t>
            </a:r>
            <a:r>
              <a:rPr lang="ko-KR" altLang="en-US" dirty="0"/>
              <a:t> </a:t>
            </a:r>
            <a:r>
              <a:rPr lang="en-US" altLang="ko-KR" dirty="0"/>
              <a:t>- HTML </a:t>
            </a:r>
            <a:r>
              <a:rPr lang="ko-KR" altLang="en-US" dirty="0"/>
              <a:t>문서의 전반적인 속성 내포</a:t>
            </a:r>
            <a:endParaRPr lang="en-US" altLang="ko-KR" dirty="0"/>
          </a:p>
          <a:p>
            <a:pPr lvl="2"/>
            <a:r>
              <a:rPr lang="ko-KR" altLang="en-US" dirty="0" err="1"/>
              <a:t>메소드</a:t>
            </a:r>
            <a:r>
              <a:rPr lang="ko-KR" altLang="en-US" dirty="0"/>
              <a:t> </a:t>
            </a:r>
            <a:r>
              <a:rPr lang="en-US" altLang="ko-KR" dirty="0"/>
              <a:t>- DOM </a:t>
            </a:r>
            <a:r>
              <a:rPr lang="ko-KR" altLang="en-US" dirty="0"/>
              <a:t>객체 검색</a:t>
            </a:r>
            <a:r>
              <a:rPr lang="en-US" altLang="ko-KR" dirty="0"/>
              <a:t>, DOM </a:t>
            </a:r>
            <a:r>
              <a:rPr lang="ko-KR" altLang="en-US" dirty="0"/>
              <a:t>객체 생성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HTML </a:t>
            </a:r>
            <a:r>
              <a:rPr lang="ko-KR" altLang="en-US" dirty="0"/>
              <a:t>문서 전반적 제어</a:t>
            </a:r>
          </a:p>
          <a:p>
            <a:pPr lvl="1"/>
            <a:r>
              <a:rPr lang="en-US" altLang="ko-KR" dirty="0"/>
              <a:t>DOM </a:t>
            </a:r>
            <a:r>
              <a:rPr lang="ko-KR" altLang="en-US" dirty="0"/>
              <a:t>객체를 접근하는 경로의 시작점</a:t>
            </a:r>
            <a:endParaRPr lang="en-US" altLang="ko-KR" dirty="0"/>
          </a:p>
          <a:p>
            <a:pPr lvl="1"/>
            <a:r>
              <a:rPr lang="en-US" altLang="ko-KR" dirty="0"/>
              <a:t>DOM </a:t>
            </a:r>
            <a:r>
              <a:rPr lang="ko-KR" altLang="en-US" dirty="0" err="1"/>
              <a:t>트리의</a:t>
            </a:r>
            <a:r>
              <a:rPr lang="ko-KR" altLang="en-US" dirty="0"/>
              <a:t> 최상위 객체</a:t>
            </a:r>
            <a:endParaRPr lang="en-US" altLang="ko-KR" dirty="0"/>
          </a:p>
          <a:p>
            <a:pPr lvl="2"/>
            <a:r>
              <a:rPr lang="ko-KR" altLang="en-US" dirty="0"/>
              <a:t>브라우저는 </a:t>
            </a:r>
            <a:r>
              <a:rPr lang="en-US" altLang="ko-KR" dirty="0"/>
              <a:t>HTML </a:t>
            </a:r>
            <a:r>
              <a:rPr lang="ko-KR" altLang="en-US" dirty="0"/>
              <a:t>문서 로드 전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document </a:t>
            </a:r>
            <a:r>
              <a:rPr lang="ko-KR" altLang="en-US" dirty="0"/>
              <a:t>객체를 먼저 생성</a:t>
            </a:r>
            <a:endParaRPr lang="en-US" altLang="ko-KR" dirty="0"/>
          </a:p>
          <a:p>
            <a:pPr lvl="2"/>
            <a:r>
              <a:rPr lang="en-US" altLang="ko-KR" dirty="0"/>
              <a:t>document </a:t>
            </a:r>
            <a:r>
              <a:rPr lang="ko-KR" altLang="en-US" dirty="0"/>
              <a:t>객체를 뿌리로 하여 </a:t>
            </a:r>
            <a:r>
              <a:rPr lang="en-US" altLang="ko-KR" dirty="0"/>
              <a:t>DOM </a:t>
            </a:r>
            <a:r>
              <a:rPr lang="ko-KR" altLang="en-US" dirty="0"/>
              <a:t>트리 생성</a:t>
            </a:r>
            <a:endParaRPr lang="en-US" altLang="ko-KR" dirty="0"/>
          </a:p>
          <a:p>
            <a:r>
              <a:rPr lang="en-US" altLang="ko-KR" dirty="0"/>
              <a:t>document </a:t>
            </a:r>
            <a:r>
              <a:rPr lang="ko-KR" altLang="en-US" dirty="0"/>
              <a:t>객체 접근</a:t>
            </a:r>
            <a:endParaRPr lang="en-US" altLang="ko-KR" dirty="0"/>
          </a:p>
          <a:p>
            <a:pPr lvl="1"/>
            <a:r>
              <a:rPr lang="en-US" altLang="ko-KR" dirty="0" err="1"/>
              <a:t>window.document</a:t>
            </a:r>
            <a:r>
              <a:rPr lang="en-US" altLang="ko-KR" dirty="0"/>
              <a:t> </a:t>
            </a:r>
            <a:r>
              <a:rPr lang="ko-KR" altLang="en-US" dirty="0"/>
              <a:t>또는 </a:t>
            </a:r>
            <a:r>
              <a:rPr lang="en-US" altLang="ko-KR" dirty="0"/>
              <a:t>document </a:t>
            </a:r>
            <a:r>
              <a:rPr lang="ko-KR" altLang="en-US" dirty="0"/>
              <a:t>이름으로</a:t>
            </a:r>
            <a:r>
              <a:rPr lang="en-US" altLang="ko-KR" dirty="0"/>
              <a:t> </a:t>
            </a:r>
            <a:r>
              <a:rPr lang="ko-KR" altLang="en-US" dirty="0"/>
              <a:t>접근</a:t>
            </a:r>
            <a:endParaRPr lang="en-US" altLang="ko-KR" dirty="0"/>
          </a:p>
          <a:p>
            <a:pPr lvl="1"/>
            <a:r>
              <a:rPr lang="en-US" altLang="ko-KR" dirty="0"/>
              <a:t>document</a:t>
            </a:r>
            <a:r>
              <a:rPr lang="ko-KR" altLang="en-US" dirty="0"/>
              <a:t> 객체는</a:t>
            </a:r>
            <a:r>
              <a:rPr lang="en-US" altLang="ko-KR" dirty="0"/>
              <a:t> DOM </a:t>
            </a:r>
            <a:r>
              <a:rPr lang="ko-KR" altLang="en-US" dirty="0"/>
              <a:t>객체가 아님</a:t>
            </a:r>
            <a:endParaRPr lang="en-US" altLang="ko-KR" dirty="0"/>
          </a:p>
          <a:p>
            <a:pPr lvl="2"/>
            <a:r>
              <a:rPr lang="ko-KR" altLang="en-US" dirty="0"/>
              <a:t>연결된 스타일 시트가 없음</a:t>
            </a:r>
          </a:p>
          <a:p>
            <a:pPr lvl="1"/>
            <a:endParaRPr lang="ko-KR" altLang="en-US" dirty="0"/>
          </a:p>
          <a:p>
            <a:pPr lvl="1"/>
            <a:endParaRPr lang="en-US" altLang="ko-KR" dirty="0"/>
          </a:p>
          <a:p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2567608" y="5445224"/>
            <a:ext cx="7506416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400" strike="sngStrike" kern="0" dirty="0" err="1">
                <a:solidFill>
                  <a:srgbClr val="000000"/>
                </a:solidFill>
                <a:latin typeface="+mj-ea"/>
                <a:ea typeface="+mj-ea"/>
              </a:rPr>
              <a:t>document.style.color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= "red"; // </a:t>
            </a:r>
            <a:r>
              <a:rPr lang="ko-KR" altLang="en-US" sz="1400" b="1" kern="0" dirty="0">
                <a:solidFill>
                  <a:srgbClr val="000000"/>
                </a:solidFill>
                <a:latin typeface="+mj-ea"/>
                <a:ea typeface="+mj-ea"/>
              </a:rPr>
              <a:t>오류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. document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에는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CSS3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스타일 시트가 연결되지 않음</a:t>
            </a:r>
          </a:p>
        </p:txBody>
      </p:sp>
    </p:spTree>
    <p:extLst>
      <p:ext uri="{BB962C8B-B14F-4D97-AF65-F5344CB8AC3E}">
        <p14:creationId xmlns:p14="http://schemas.microsoft.com/office/powerpoint/2010/main" val="10676414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911424" y="1484784"/>
            <a:ext cx="2815658" cy="576263"/>
          </a:xfrm>
        </p:spPr>
        <p:txBody>
          <a:bodyPr>
            <a:no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z="2000" dirty="0">
                <a:solidFill>
                  <a:schemeClr val="tx1"/>
                </a:solidFill>
              </a:rPr>
              <a:t>예제 </a:t>
            </a:r>
            <a:r>
              <a:rPr lang="en-US" altLang="ko-KR" sz="2000" dirty="0">
                <a:solidFill>
                  <a:schemeClr val="tx1"/>
                </a:solidFill>
              </a:rPr>
              <a:t>8-5 document </a:t>
            </a:r>
            <a:r>
              <a:rPr lang="ko-KR" altLang="en-US" sz="2000" dirty="0">
                <a:solidFill>
                  <a:schemeClr val="tx1"/>
                </a:solidFill>
              </a:rPr>
              <a:t>객체의 </a:t>
            </a:r>
            <a:r>
              <a:rPr lang="ko-KR" altLang="en-US" sz="2000" dirty="0" err="1">
                <a:solidFill>
                  <a:schemeClr val="tx1"/>
                </a:solidFill>
              </a:rPr>
              <a:t>프로퍼티</a:t>
            </a:r>
            <a:r>
              <a:rPr lang="ko-KR" altLang="en-US" sz="2000" dirty="0">
                <a:solidFill>
                  <a:schemeClr val="tx1"/>
                </a:solidFill>
              </a:rPr>
              <a:t> 출력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4223792" y="134841"/>
            <a:ext cx="7200800" cy="669414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100" dirty="0"/>
              <a:t>&lt;!DOCTYPE html&gt;</a:t>
            </a:r>
          </a:p>
          <a:p>
            <a:pPr defTabSz="180000"/>
            <a:r>
              <a:rPr lang="en-US" altLang="ko-KR" sz="1100" dirty="0"/>
              <a:t>&lt;html&gt;</a:t>
            </a:r>
          </a:p>
          <a:p>
            <a:pPr defTabSz="180000"/>
            <a:r>
              <a:rPr lang="en-US" altLang="ko-KR" sz="1100" dirty="0"/>
              <a:t>&lt;head id="</a:t>
            </a:r>
            <a:r>
              <a:rPr lang="en-US" altLang="ko-KR" sz="1100" dirty="0" err="1"/>
              <a:t>myHead</a:t>
            </a:r>
            <a:r>
              <a:rPr lang="en-US" altLang="ko-KR" sz="1100" dirty="0"/>
              <a:t>"&gt;</a:t>
            </a:r>
          </a:p>
          <a:p>
            <a:pPr defTabSz="180000"/>
            <a:r>
              <a:rPr lang="en-US" altLang="ko-KR" sz="1100" dirty="0"/>
              <a:t>&lt;title&gt;document </a:t>
            </a:r>
            <a:r>
              <a:rPr lang="ko-KR" altLang="en-US" sz="1100" dirty="0"/>
              <a:t>객체의 주요 </a:t>
            </a:r>
            <a:r>
              <a:rPr lang="ko-KR" altLang="en-US" sz="1100" dirty="0" err="1"/>
              <a:t>프로퍼티</a:t>
            </a:r>
            <a:r>
              <a:rPr lang="en-US" altLang="ko-KR" sz="1100" dirty="0"/>
              <a:t>&lt;/title&gt;</a:t>
            </a:r>
          </a:p>
          <a:p>
            <a:pPr defTabSz="180000"/>
            <a:r>
              <a:rPr lang="en-US" altLang="ko-KR" sz="1100" dirty="0"/>
              <a:t>&lt;script&gt;</a:t>
            </a:r>
          </a:p>
          <a:p>
            <a:pPr defTabSz="180000"/>
            <a:r>
              <a:rPr lang="en-US" altLang="ko-KR" sz="1100" b="1" dirty="0"/>
              <a:t>	let text = "</a:t>
            </a:r>
            <a:r>
              <a:rPr lang="ko-KR" altLang="en-US" sz="1100" b="1" dirty="0"/>
              <a:t>문서 로딩 중일 때 </a:t>
            </a:r>
            <a:r>
              <a:rPr lang="en-US" altLang="ko-KR" sz="1100" b="1" dirty="0" err="1"/>
              <a:t>readyState</a:t>
            </a:r>
            <a:r>
              <a:rPr lang="en-US" altLang="ko-KR" sz="1100" b="1" dirty="0"/>
              <a:t> = " + </a:t>
            </a:r>
            <a:r>
              <a:rPr lang="en-US" altLang="ko-KR" sz="1100" b="1" dirty="0" err="1"/>
              <a:t>document.readyState</a:t>
            </a:r>
            <a:r>
              <a:rPr lang="en-US" altLang="ko-KR" sz="1100" b="1" dirty="0"/>
              <a:t> + "\n";</a:t>
            </a:r>
          </a:p>
          <a:p>
            <a:pPr defTabSz="180000"/>
            <a:r>
              <a:rPr lang="en-US" altLang="ko-KR" sz="1100" dirty="0"/>
              <a:t>&lt;/script&gt;</a:t>
            </a:r>
          </a:p>
          <a:p>
            <a:pPr defTabSz="180000"/>
            <a:r>
              <a:rPr lang="en-US" altLang="ko-KR" sz="1100" dirty="0"/>
              <a:t>&lt;/head&gt;</a:t>
            </a:r>
          </a:p>
          <a:p>
            <a:pPr defTabSz="180000"/>
            <a:r>
              <a:rPr lang="en-US" altLang="ko-KR" sz="1100" dirty="0"/>
              <a:t>&lt;body style="</a:t>
            </a:r>
            <a:r>
              <a:rPr lang="en-US" altLang="ko-KR" sz="1100" dirty="0" err="1"/>
              <a:t>background-color:yellow</a:t>
            </a:r>
            <a:r>
              <a:rPr lang="en-US" altLang="ko-KR" sz="1100" dirty="0"/>
              <a:t>; </a:t>
            </a:r>
            <a:r>
              <a:rPr lang="en-US" altLang="ko-KR" sz="1100" dirty="0" err="1"/>
              <a:t>color:blue</a:t>
            </a:r>
            <a:r>
              <a:rPr lang="en-US" altLang="ko-KR" sz="1100" dirty="0"/>
              <a:t>; </a:t>
            </a:r>
            <a:r>
              <a:rPr lang="en-US" altLang="ko-KR" sz="1100" dirty="0" err="1"/>
              <a:t>direction:rtl</a:t>
            </a:r>
            <a:r>
              <a:rPr lang="en-US" altLang="ko-KR" sz="1100" dirty="0"/>
              <a:t>"</a:t>
            </a:r>
          </a:p>
          <a:p>
            <a:pPr defTabSz="180000"/>
            <a:r>
              <a:rPr lang="en-US" altLang="ko-KR" sz="1100" dirty="0"/>
              <a:t>      	</a:t>
            </a:r>
            <a:r>
              <a:rPr lang="en-US" altLang="ko-KR" sz="1100" dirty="0" err="1"/>
              <a:t>onload</a:t>
            </a:r>
            <a:r>
              <a:rPr lang="en-US" altLang="ko-KR" sz="1100" dirty="0"/>
              <a:t>="</a:t>
            </a:r>
            <a:r>
              <a:rPr lang="en-US" altLang="ko-KR" sz="1100" dirty="0" err="1"/>
              <a:t>printProperties</a:t>
            </a:r>
            <a:r>
              <a:rPr lang="en-US" altLang="ko-KR" sz="1100" dirty="0"/>
              <a:t>()"&gt;</a:t>
            </a:r>
          </a:p>
          <a:p>
            <a:pPr defTabSz="180000"/>
            <a:r>
              <a:rPr lang="en-US" altLang="ko-KR" sz="1100" dirty="0"/>
              <a:t>&lt;h3&gt;document</a:t>
            </a:r>
            <a:r>
              <a:rPr lang="ko-KR" altLang="en-US" sz="1100" dirty="0"/>
              <a:t>의 주요 </a:t>
            </a:r>
            <a:r>
              <a:rPr lang="ko-KR" altLang="en-US" sz="1100" dirty="0" err="1"/>
              <a:t>프로퍼티</a:t>
            </a:r>
            <a:r>
              <a:rPr lang="en-US" altLang="ko-KR" sz="1100" dirty="0"/>
              <a:t>&lt;/h3&gt;</a:t>
            </a:r>
          </a:p>
          <a:p>
            <a:pPr defTabSz="180000"/>
            <a:r>
              <a:rPr lang="en-US" altLang="ko-KR" sz="1100" dirty="0"/>
              <a:t>&lt;</a:t>
            </a:r>
            <a:r>
              <a:rPr lang="en-US" altLang="ko-KR" sz="1100" dirty="0" err="1"/>
              <a:t>hr</a:t>
            </a:r>
            <a:r>
              <a:rPr lang="en-US" altLang="ko-KR" sz="1100" dirty="0"/>
              <a:t>&gt;</a:t>
            </a:r>
          </a:p>
          <a:p>
            <a:pPr defTabSz="180000"/>
            <a:r>
              <a:rPr lang="en-US" altLang="ko-KR" sz="1100" dirty="0"/>
              <a:t>&lt;a </a:t>
            </a:r>
            <a:r>
              <a:rPr lang="en-US" altLang="ko-KR" sz="1100" dirty="0" err="1"/>
              <a:t>href</a:t>
            </a:r>
            <a:r>
              <a:rPr lang="en-US" altLang="ko-KR" sz="1100" dirty="0"/>
              <a:t>="http://www.naver.com"&gt;</a:t>
            </a:r>
            <a:r>
              <a:rPr lang="ko-KR" altLang="en-US" sz="1100" dirty="0" err="1"/>
              <a:t>네이버</a:t>
            </a:r>
            <a:r>
              <a:rPr lang="ko-KR" altLang="en-US" sz="1100" dirty="0"/>
              <a:t> 홈페이지</a:t>
            </a:r>
            <a:r>
              <a:rPr lang="en-US" altLang="ko-KR" sz="1100" dirty="0"/>
              <a:t>&lt;/a&gt;</a:t>
            </a:r>
          </a:p>
          <a:p>
            <a:pPr defTabSz="180000"/>
            <a:r>
              <a:rPr lang="en-US" altLang="ko-KR" sz="1100" dirty="0"/>
              <a:t>&lt;div&gt;</a:t>
            </a:r>
            <a:r>
              <a:rPr lang="ko-KR" altLang="en-US" sz="1100" dirty="0"/>
              <a:t>이곳은 </a:t>
            </a:r>
            <a:r>
              <a:rPr lang="en-US" altLang="ko-KR" sz="1100" dirty="0"/>
              <a:t>div </a:t>
            </a:r>
            <a:r>
              <a:rPr lang="ko-KR" altLang="en-US" sz="1100" dirty="0"/>
              <a:t>영역입니다</a:t>
            </a:r>
            <a:r>
              <a:rPr lang="en-US" altLang="ko-KR" sz="1100" dirty="0"/>
              <a:t>.&lt;/div&gt;</a:t>
            </a:r>
          </a:p>
          <a:p>
            <a:pPr defTabSz="180000"/>
            <a:r>
              <a:rPr lang="en-US" altLang="ko-KR" sz="1100" dirty="0"/>
              <a:t>&lt;input id="input" type="text" value="</a:t>
            </a:r>
            <a:r>
              <a:rPr lang="ko-KR" altLang="en-US" sz="1100" dirty="0"/>
              <a:t>여기 포커스가 있습니다</a:t>
            </a:r>
            <a:r>
              <a:rPr lang="en-US" altLang="ko-KR" sz="1100" dirty="0"/>
              <a:t>"&gt;</a:t>
            </a:r>
          </a:p>
          <a:p>
            <a:pPr defTabSz="180000"/>
            <a:endParaRPr lang="ko-KR" altLang="en-US" sz="1100" dirty="0"/>
          </a:p>
          <a:p>
            <a:pPr defTabSz="180000"/>
            <a:r>
              <a:rPr lang="en-US" altLang="ko-KR" sz="1100" dirty="0"/>
              <a:t>&lt;script&gt;</a:t>
            </a:r>
          </a:p>
          <a:p>
            <a:pPr defTabSz="180000"/>
            <a:r>
              <a:rPr lang="en-US" altLang="ko-KR" sz="1100" dirty="0"/>
              <a:t>// </a:t>
            </a:r>
            <a:r>
              <a:rPr lang="ko-KR" altLang="en-US" sz="1100" dirty="0"/>
              <a:t>문서가 완전히 로드</a:t>
            </a:r>
            <a:r>
              <a:rPr lang="en-US" altLang="ko-KR" sz="1100" dirty="0"/>
              <a:t>(</a:t>
            </a:r>
            <a:r>
              <a:rPr lang="ko-KR" altLang="en-US" sz="1100" dirty="0"/>
              <a:t>출력</a:t>
            </a:r>
            <a:r>
              <a:rPr lang="en-US" altLang="ko-KR" sz="1100" dirty="0"/>
              <a:t>)</a:t>
            </a:r>
            <a:r>
              <a:rPr lang="ko-KR" altLang="en-US" sz="1100" dirty="0"/>
              <a:t>되었을 때</a:t>
            </a:r>
            <a:r>
              <a:rPr lang="en-US" altLang="ko-KR" sz="1100" dirty="0"/>
              <a:t>, </a:t>
            </a:r>
            <a:r>
              <a:rPr lang="ko-KR" altLang="en-US" sz="1100" dirty="0"/>
              <a:t>현재 </a:t>
            </a:r>
            <a:r>
              <a:rPr lang="en-US" altLang="ko-KR" sz="1100" dirty="0"/>
              <a:t>document</a:t>
            </a:r>
            <a:r>
              <a:rPr lang="ko-KR" altLang="en-US" sz="1100" dirty="0"/>
              <a:t>의 </a:t>
            </a:r>
            <a:r>
              <a:rPr lang="ko-KR" altLang="en-US" sz="1100" dirty="0" err="1"/>
              <a:t>프로퍼티</a:t>
            </a:r>
            <a:r>
              <a:rPr lang="ko-KR" altLang="en-US" sz="1100" dirty="0"/>
              <a:t> 출력 </a:t>
            </a:r>
          </a:p>
          <a:p>
            <a:pPr defTabSz="180000"/>
            <a:r>
              <a:rPr lang="en-US" altLang="ko-KR" sz="1100" b="1" dirty="0"/>
              <a:t>function </a:t>
            </a:r>
            <a:r>
              <a:rPr lang="en-US" altLang="ko-KR" sz="1100" b="1" dirty="0" err="1"/>
              <a:t>printProperties</a:t>
            </a:r>
            <a:r>
              <a:rPr lang="en-US" altLang="ko-KR" sz="1100" b="1" dirty="0"/>
              <a:t>() {  </a:t>
            </a:r>
          </a:p>
          <a:p>
            <a:pPr defTabSz="180000"/>
            <a:r>
              <a:rPr lang="en-US" altLang="ko-KR" sz="1100" dirty="0"/>
              <a:t>	</a:t>
            </a:r>
            <a:r>
              <a:rPr lang="en-US" altLang="ko-KR" sz="1100" dirty="0" err="1"/>
              <a:t>document.getElementById</a:t>
            </a:r>
            <a:r>
              <a:rPr lang="en-US" altLang="ko-KR" sz="1100" dirty="0"/>
              <a:t>("input").focus(); // &lt;input&gt; </a:t>
            </a:r>
            <a:r>
              <a:rPr lang="ko-KR" altLang="en-US" sz="1100" dirty="0"/>
              <a:t>태그에 포커스를 줌</a:t>
            </a:r>
          </a:p>
          <a:p>
            <a:pPr defTabSz="180000"/>
            <a:endParaRPr lang="ko-KR" altLang="en-US" sz="1100" dirty="0"/>
          </a:p>
          <a:p>
            <a:pPr defTabSz="180000"/>
            <a:r>
              <a:rPr lang="fr-FR" altLang="ko-KR" sz="1100" dirty="0"/>
              <a:t>	text += "1. location =" + document.location + "\n";</a:t>
            </a:r>
          </a:p>
          <a:p>
            <a:pPr defTabSz="180000"/>
            <a:r>
              <a:rPr lang="pt-BR" altLang="ko-KR" sz="1100" dirty="0"/>
              <a:t>	text += "2. URL =" + document.URL + "\n";</a:t>
            </a:r>
          </a:p>
          <a:p>
            <a:pPr defTabSz="180000"/>
            <a:r>
              <a:rPr lang="en-US" altLang="ko-KR" sz="1100" dirty="0"/>
              <a:t>	text += "3. title =" + </a:t>
            </a:r>
            <a:r>
              <a:rPr lang="en-US" altLang="ko-KR" sz="1100" dirty="0" err="1"/>
              <a:t>document.title</a:t>
            </a:r>
            <a:r>
              <a:rPr lang="en-US" altLang="ko-KR" sz="1100" dirty="0"/>
              <a:t> + "\n";</a:t>
            </a:r>
          </a:p>
          <a:p>
            <a:pPr defTabSz="180000"/>
            <a:r>
              <a:rPr lang="en-US" altLang="ko-KR" sz="1100" dirty="0"/>
              <a:t>	text += "4. head</a:t>
            </a:r>
            <a:r>
              <a:rPr lang="ko-KR" altLang="en-US" sz="1100" dirty="0"/>
              <a:t>의 </a:t>
            </a:r>
            <a:r>
              <a:rPr lang="en-US" altLang="ko-KR" sz="1100" dirty="0"/>
              <a:t>id =" + document.head.id + "\n";</a:t>
            </a:r>
          </a:p>
          <a:p>
            <a:pPr defTabSz="180000"/>
            <a:r>
              <a:rPr lang="en-US" altLang="ko-KR" sz="1100" dirty="0"/>
              <a:t>	text += "5. body color =" + </a:t>
            </a:r>
            <a:r>
              <a:rPr lang="en-US" altLang="ko-KR" sz="1100" dirty="0" err="1"/>
              <a:t>document.body.style.color</a:t>
            </a:r>
            <a:r>
              <a:rPr lang="en-US" altLang="ko-KR" sz="1100" dirty="0"/>
              <a:t> + "\n";</a:t>
            </a:r>
          </a:p>
          <a:p>
            <a:pPr defTabSz="180000"/>
            <a:r>
              <a:rPr lang="fr-FR" altLang="ko-KR" sz="1100" dirty="0"/>
              <a:t>	text += "6. domain =" + document.domain + "\n";;</a:t>
            </a:r>
          </a:p>
          <a:p>
            <a:pPr defTabSz="180000"/>
            <a:r>
              <a:rPr lang="en-US" altLang="ko-KR" sz="1100" dirty="0"/>
              <a:t>	text += "7. </a:t>
            </a:r>
            <a:r>
              <a:rPr lang="en-US" altLang="ko-KR" sz="1100" dirty="0" err="1"/>
              <a:t>lastModified</a:t>
            </a:r>
            <a:r>
              <a:rPr lang="en-US" altLang="ko-KR" sz="1100" dirty="0"/>
              <a:t> =" + </a:t>
            </a:r>
            <a:r>
              <a:rPr lang="en-US" altLang="ko-KR" sz="1100" dirty="0" err="1"/>
              <a:t>document.lastModified</a:t>
            </a:r>
            <a:r>
              <a:rPr lang="en-US" altLang="ko-KR" sz="1100" dirty="0"/>
              <a:t> + "\n";</a:t>
            </a:r>
          </a:p>
          <a:p>
            <a:pPr defTabSz="180000"/>
            <a:r>
              <a:rPr lang="en-US" altLang="ko-KR" sz="1100" dirty="0"/>
              <a:t>	text += "8. </a:t>
            </a:r>
            <a:r>
              <a:rPr lang="en-US" altLang="ko-KR" sz="1100" dirty="0" err="1"/>
              <a:t>defaultView</a:t>
            </a:r>
            <a:r>
              <a:rPr lang="en-US" altLang="ko-KR" sz="1100" dirty="0"/>
              <a:t> = " + </a:t>
            </a:r>
            <a:r>
              <a:rPr lang="en-US" altLang="ko-KR" sz="1100" dirty="0" err="1"/>
              <a:t>document.defaultView</a:t>
            </a:r>
            <a:r>
              <a:rPr lang="en-US" altLang="ko-KR" sz="1100" dirty="0"/>
              <a:t> + "\n";</a:t>
            </a:r>
          </a:p>
          <a:p>
            <a:pPr defTabSz="180000"/>
            <a:r>
              <a:rPr lang="en-US" altLang="ko-KR" sz="1100" dirty="0"/>
              <a:t>	text += "9. </a:t>
            </a:r>
            <a:r>
              <a:rPr lang="ko-KR" altLang="en-US" sz="1100" dirty="0"/>
              <a:t>문서의 로드 완료 후 </a:t>
            </a:r>
            <a:r>
              <a:rPr lang="en-US" altLang="ko-KR" sz="1100" dirty="0" err="1"/>
              <a:t>readyState</a:t>
            </a:r>
            <a:r>
              <a:rPr lang="en-US" altLang="ko-KR" sz="1100" dirty="0"/>
              <a:t> = " + </a:t>
            </a:r>
            <a:r>
              <a:rPr lang="en-US" altLang="ko-KR" sz="1100" dirty="0" err="1"/>
              <a:t>document.readyState</a:t>
            </a:r>
            <a:r>
              <a:rPr lang="en-US" altLang="ko-KR" sz="1100" dirty="0"/>
              <a:t> + "\n";</a:t>
            </a:r>
          </a:p>
          <a:p>
            <a:pPr defTabSz="180000"/>
            <a:r>
              <a:rPr lang="pt-BR" altLang="ko-KR" sz="1100" dirty="0"/>
              <a:t>	text += "10. referrer = " + document.referrer + "\n";</a:t>
            </a:r>
          </a:p>
          <a:p>
            <a:pPr defTabSz="180000"/>
            <a:r>
              <a:rPr lang="fr-FR" altLang="ko-KR" sz="1100" dirty="0"/>
              <a:t>	text += "11. activeElement = " + document.activeElement.value + "\n";</a:t>
            </a:r>
          </a:p>
          <a:p>
            <a:pPr defTabSz="180000"/>
            <a:r>
              <a:rPr lang="en-US" altLang="ko-KR" sz="1100" dirty="0"/>
              <a:t>	text += "12. </a:t>
            </a:r>
            <a:r>
              <a:rPr lang="en-US" altLang="ko-KR" sz="1100" dirty="0" err="1"/>
              <a:t>documentElement</a:t>
            </a:r>
            <a:r>
              <a:rPr lang="ko-KR" altLang="en-US" sz="1100" dirty="0"/>
              <a:t>의 태그 이름 </a:t>
            </a:r>
            <a:r>
              <a:rPr lang="en-US" altLang="ko-KR" sz="1100" dirty="0"/>
              <a:t>= "</a:t>
            </a:r>
            <a:r>
              <a:rPr lang="ko-KR" altLang="en-US" sz="1100" dirty="0"/>
              <a:t> </a:t>
            </a:r>
            <a:r>
              <a:rPr lang="en-US" altLang="ko-KR" sz="1100" dirty="0"/>
              <a:t>+ </a:t>
            </a:r>
            <a:r>
              <a:rPr lang="en-US" altLang="ko-KR" sz="1100" dirty="0" err="1"/>
              <a:t>document.documentElement.tagName</a:t>
            </a:r>
            <a:r>
              <a:rPr lang="en-US" altLang="ko-KR" sz="1100" dirty="0"/>
              <a:t> + "\n";</a:t>
            </a:r>
          </a:p>
          <a:p>
            <a:pPr defTabSz="180000"/>
            <a:r>
              <a:rPr lang="en-US" altLang="ko-KR" sz="1100" dirty="0"/>
              <a:t>	alert(text);</a:t>
            </a:r>
          </a:p>
          <a:p>
            <a:pPr defTabSz="180000"/>
            <a:r>
              <a:rPr lang="en-US" altLang="ko-KR" sz="1100" dirty="0"/>
              <a:t>}</a:t>
            </a:r>
          </a:p>
          <a:p>
            <a:pPr defTabSz="180000"/>
            <a:r>
              <a:rPr lang="en-US" altLang="ko-KR" sz="1100" dirty="0"/>
              <a:t>&lt;/script&gt;</a:t>
            </a:r>
            <a:endParaRPr lang="ko-KR" altLang="en-US" sz="1100" dirty="0"/>
          </a:p>
          <a:p>
            <a:pPr defTabSz="180000"/>
            <a:r>
              <a:rPr lang="en-US" altLang="ko-KR" sz="1100" dirty="0"/>
              <a:t>&lt;/body&gt;</a:t>
            </a:r>
          </a:p>
          <a:p>
            <a:pPr defTabSz="180000"/>
            <a:r>
              <a:rPr lang="en-US" altLang="ko-KR" sz="1100" dirty="0"/>
              <a:t>&lt;/html&gt;</a:t>
            </a:r>
          </a:p>
        </p:txBody>
      </p:sp>
    </p:spTree>
    <p:extLst>
      <p:ext uri="{BB962C8B-B14F-4D97-AF65-F5344CB8AC3E}">
        <p14:creationId xmlns:p14="http://schemas.microsoft.com/office/powerpoint/2010/main" val="5728567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5960" y="1484784"/>
            <a:ext cx="4772712" cy="3744416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8-5 document </a:t>
            </a:r>
            <a:r>
              <a:rPr lang="ko-KR" altLang="en-US" dirty="0"/>
              <a:t>객체의 </a:t>
            </a:r>
            <a:r>
              <a:rPr lang="ko-KR" altLang="en-US" dirty="0" err="1"/>
              <a:t>프로퍼티</a:t>
            </a:r>
            <a:r>
              <a:rPr lang="ko-KR" altLang="en-US" dirty="0"/>
              <a:t> 출력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032400" y="2005965"/>
            <a:ext cx="61427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로드 후</a:t>
            </a:r>
            <a:endParaRPr lang="en-US" altLang="ko-KR" sz="1000" dirty="0"/>
          </a:p>
          <a:p>
            <a:r>
              <a:rPr lang="ko-KR" altLang="en-US" sz="1000" dirty="0"/>
              <a:t>경고 창</a:t>
            </a:r>
            <a:endParaRPr lang="en-US" altLang="ko-KR" sz="1000" dirty="0"/>
          </a:p>
          <a:p>
            <a:r>
              <a:rPr lang="ko-KR" altLang="en-US" sz="1000" dirty="0"/>
              <a:t>출력</a:t>
            </a:r>
            <a:endParaRPr lang="en-US" altLang="ko-KR" sz="1000" dirty="0"/>
          </a:p>
        </p:txBody>
      </p:sp>
      <p:sp>
        <p:nvSpPr>
          <p:cNvPr id="12" name="TextBox 11"/>
          <p:cNvSpPr txBox="1"/>
          <p:nvPr/>
        </p:nvSpPr>
        <p:spPr>
          <a:xfrm>
            <a:off x="6759804" y="5229201"/>
            <a:ext cx="29523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err="1"/>
              <a:t>경고창에</a:t>
            </a:r>
            <a:r>
              <a:rPr lang="ko-KR" altLang="en-US" sz="1000" dirty="0"/>
              <a:t> </a:t>
            </a:r>
            <a:r>
              <a:rPr lang="en-US" altLang="ko-KR" sz="1000" dirty="0"/>
              <a:t>document </a:t>
            </a:r>
            <a:r>
              <a:rPr lang="ko-KR" altLang="en-US" sz="1000" dirty="0"/>
              <a:t>객체의 주요 </a:t>
            </a:r>
            <a:r>
              <a:rPr lang="ko-KR" altLang="en-US" sz="1000" dirty="0" err="1"/>
              <a:t>프로퍼티</a:t>
            </a:r>
            <a:r>
              <a:rPr lang="ko-KR" altLang="en-US" sz="1000" dirty="0"/>
              <a:t> 출력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252" y="1645925"/>
            <a:ext cx="3173810" cy="273260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409791" y="4511923"/>
            <a:ext cx="1533319" cy="442674"/>
          </a:xfrm>
          <a:prstGeom prst="wedgeRoundRectCallout">
            <a:avLst>
              <a:gd name="adj1" fmla="val 42872"/>
              <a:gd name="adj2" fmla="val -18109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커서가 깜박이고 있음</a:t>
            </a:r>
            <a:r>
              <a:rPr lang="en-US" altLang="ko-KR" sz="1000" dirty="0"/>
              <a:t>.</a:t>
            </a:r>
          </a:p>
          <a:p>
            <a:r>
              <a:rPr lang="ko-KR" altLang="en-US" sz="1000" dirty="0"/>
              <a:t>포커스가 있다는 뜻</a:t>
            </a:r>
          </a:p>
        </p:txBody>
      </p:sp>
      <p:sp>
        <p:nvSpPr>
          <p:cNvPr id="8" name="자유형 7"/>
          <p:cNvSpPr/>
          <p:nvPr/>
        </p:nvSpPr>
        <p:spPr>
          <a:xfrm>
            <a:off x="4946369" y="2557126"/>
            <a:ext cx="823494" cy="524591"/>
          </a:xfrm>
          <a:custGeom>
            <a:avLst/>
            <a:gdLst>
              <a:gd name="connsiteX0" fmla="*/ 0 w 823494"/>
              <a:gd name="connsiteY0" fmla="*/ 524042 h 524591"/>
              <a:gd name="connsiteX1" fmla="*/ 385010 w 823494"/>
              <a:gd name="connsiteY1" fmla="*/ 454526 h 524591"/>
              <a:gd name="connsiteX2" fmla="*/ 518694 w 823494"/>
              <a:gd name="connsiteY2" fmla="*/ 85558 h 524591"/>
              <a:gd name="connsiteX3" fmla="*/ 823494 w 823494"/>
              <a:gd name="connsiteY3" fmla="*/ 0 h 52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3494" h="524591">
                <a:moveTo>
                  <a:pt x="0" y="524042"/>
                </a:moveTo>
                <a:cubicBezTo>
                  <a:pt x="149280" y="525824"/>
                  <a:pt x="298561" y="527607"/>
                  <a:pt x="385010" y="454526"/>
                </a:cubicBezTo>
                <a:cubicBezTo>
                  <a:pt x="471459" y="381445"/>
                  <a:pt x="445613" y="161312"/>
                  <a:pt x="518694" y="85558"/>
                </a:cubicBezTo>
                <a:cubicBezTo>
                  <a:pt x="591775" y="9804"/>
                  <a:pt x="741501" y="14260"/>
                  <a:pt x="823494" y="0"/>
                </a:cubicBezTo>
              </a:path>
            </a:pathLst>
          </a:custGeom>
          <a:noFill/>
          <a:ln w="1270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65251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DOM </a:t>
            </a:r>
            <a:r>
              <a:rPr lang="ko-KR" altLang="en-US" dirty="0" err="1"/>
              <a:t>트리에서</a:t>
            </a:r>
            <a:r>
              <a:rPr lang="ko-KR" altLang="en-US" dirty="0"/>
              <a:t> </a:t>
            </a:r>
            <a:r>
              <a:rPr lang="en-US" altLang="ko-KR" dirty="0"/>
              <a:t>DOM </a:t>
            </a:r>
            <a:r>
              <a:rPr lang="ko-KR" altLang="en-US" dirty="0"/>
              <a:t>객체 찾기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태그 이름으로 찾기</a:t>
            </a:r>
          </a:p>
          <a:p>
            <a:pPr lvl="1"/>
            <a:r>
              <a:rPr lang="en-US" altLang="ko-KR" dirty="0" err="1"/>
              <a:t>document.getElementsByTagName</a:t>
            </a:r>
            <a:r>
              <a:rPr lang="en-US" altLang="ko-KR" dirty="0"/>
              <a:t>()</a:t>
            </a:r>
          </a:p>
          <a:p>
            <a:pPr lvl="2"/>
            <a:r>
              <a:rPr lang="ko-KR" altLang="en-US" dirty="0"/>
              <a:t>태그 이름이</a:t>
            </a:r>
            <a:r>
              <a:rPr lang="en-US" altLang="ko-KR" dirty="0"/>
              <a:t> </a:t>
            </a:r>
            <a:r>
              <a:rPr lang="ko-KR" altLang="en-US" dirty="0"/>
              <a:t>같은 모든 </a:t>
            </a:r>
            <a:r>
              <a:rPr lang="en-US" altLang="ko-KR" dirty="0"/>
              <a:t>DOM </a:t>
            </a:r>
            <a:r>
              <a:rPr lang="ko-KR" altLang="en-US" dirty="0"/>
              <a:t>객체들을 찾아 컬렉션 리턴</a:t>
            </a:r>
            <a:endParaRPr lang="en-US" altLang="ko-KR" dirty="0"/>
          </a:p>
          <a:p>
            <a:pPr lvl="2"/>
            <a:r>
              <a:rPr lang="ko-KR" altLang="en-US" dirty="0"/>
              <a:t>예</a:t>
            </a:r>
            <a:r>
              <a:rPr lang="en-US" altLang="ko-KR" dirty="0"/>
              <a:t>) &lt;div&gt; </a:t>
            </a:r>
            <a:r>
              <a:rPr lang="ko-KR" altLang="en-US" dirty="0"/>
              <a:t>태그의 모든 </a:t>
            </a:r>
            <a:r>
              <a:rPr lang="en-US" altLang="ko-KR" dirty="0"/>
              <a:t>DOM </a:t>
            </a:r>
            <a:r>
              <a:rPr lang="ko-KR" altLang="en-US" dirty="0"/>
              <a:t>객체 찾기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r>
              <a:rPr lang="en-US" altLang="ko-KR" dirty="0"/>
              <a:t>class </a:t>
            </a:r>
            <a:r>
              <a:rPr lang="ko-KR" altLang="en-US" dirty="0"/>
              <a:t>속성으로 찾기</a:t>
            </a:r>
            <a:endParaRPr lang="en-US" altLang="ko-KR" dirty="0"/>
          </a:p>
          <a:p>
            <a:pPr lvl="1"/>
            <a:r>
              <a:rPr lang="en-US" altLang="ko-KR" dirty="0" err="1"/>
              <a:t>document.getElementsByClassName</a:t>
            </a:r>
            <a:r>
              <a:rPr lang="en-US" altLang="ko-KR" dirty="0"/>
              <a:t>()</a:t>
            </a:r>
          </a:p>
          <a:p>
            <a:pPr lvl="2"/>
            <a:r>
              <a:rPr lang="en-US" altLang="ko-KR" dirty="0"/>
              <a:t>class </a:t>
            </a:r>
            <a:r>
              <a:rPr lang="ko-KR" altLang="en-US" dirty="0"/>
              <a:t>속성이</a:t>
            </a:r>
            <a:r>
              <a:rPr lang="en-US" altLang="ko-KR" dirty="0"/>
              <a:t> </a:t>
            </a:r>
            <a:r>
              <a:rPr lang="ko-KR" altLang="en-US" dirty="0"/>
              <a:t>같은 모든 </a:t>
            </a:r>
            <a:r>
              <a:rPr lang="en-US" altLang="ko-KR" dirty="0"/>
              <a:t>DOM </a:t>
            </a:r>
            <a:r>
              <a:rPr lang="ko-KR" altLang="en-US" dirty="0"/>
              <a:t>객체들을 찾아 컬렉션 리턴</a:t>
            </a:r>
            <a:endParaRPr lang="en-US" altLang="ko-KR" dirty="0"/>
          </a:p>
          <a:p>
            <a:pPr lvl="2"/>
            <a:r>
              <a:rPr lang="ko-KR" altLang="en-US" dirty="0"/>
              <a:t>예</a:t>
            </a:r>
            <a:r>
              <a:rPr lang="en-US" altLang="ko-KR" dirty="0"/>
              <a:t>)</a:t>
            </a:r>
          </a:p>
          <a:p>
            <a:pPr lvl="2"/>
            <a:endParaRPr lang="en-US" altLang="ko-KR" dirty="0"/>
          </a:p>
          <a:p>
            <a:pPr lvl="1"/>
            <a:endParaRPr lang="ko-KR" altLang="en-US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ko-KR" altLang="en-US" dirty="0"/>
          </a:p>
          <a:p>
            <a:pPr lvl="1"/>
            <a:endParaRPr lang="ko-KR" altLang="en-US" dirty="0"/>
          </a:p>
          <a:p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2999656" y="2492896"/>
            <a:ext cx="5742384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let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divTags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=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document.getElementsByTagName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</a:t>
            </a:r>
            <a:r>
              <a:rPr lang="en-US" altLang="ko-KR" sz="1400" dirty="0"/>
              <a:t>"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div</a:t>
            </a:r>
            <a:r>
              <a:rPr lang="en-US" altLang="ko-KR" sz="1400" dirty="0"/>
              <a:t>"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);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2999656" y="2927450"/>
            <a:ext cx="5742384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let n =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divTags.length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; //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웹 페이지에 있는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&lt;div&gt;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태그의 개수</a:t>
            </a:r>
            <a:endParaRPr lang="en-US" altLang="ko-KR" sz="1400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575720" y="4653136"/>
            <a:ext cx="3168352" cy="73866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&lt;div 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class=</a:t>
            </a:r>
            <a:r>
              <a:rPr lang="en-US" altLang="ko-KR" sz="1400" dirty="0"/>
              <a:t>"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plain</a:t>
            </a:r>
            <a:r>
              <a:rPr lang="en-US" altLang="ko-KR" sz="1400" dirty="0"/>
              <a:t>"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&gt;...&lt;/div&gt;</a:t>
            </a: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&lt;div 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class=</a:t>
            </a:r>
            <a:r>
              <a:rPr lang="en-US" altLang="ko-KR" sz="1400" dirty="0"/>
              <a:t>"</a:t>
            </a:r>
            <a:r>
              <a:rPr lang="en-US" altLang="ko-KR" sz="1400" b="1" dirty="0"/>
              <a:t>i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mportant</a:t>
            </a:r>
            <a:r>
              <a:rPr lang="en-US" altLang="ko-KR" sz="1400" dirty="0"/>
              <a:t>"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&gt;...&lt;/div&gt;</a:t>
            </a: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&lt;div 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class=</a:t>
            </a:r>
            <a:r>
              <a:rPr lang="en-US" altLang="ko-KR" sz="1400" dirty="0"/>
              <a:t>"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plain</a:t>
            </a:r>
            <a:r>
              <a:rPr lang="en-US" altLang="ko-KR" sz="1400" dirty="0"/>
              <a:t>"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&gt;...&lt;/div&gt;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3575720" y="5544643"/>
            <a:ext cx="7128792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let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plainClasses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=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document.getElementsByClassName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</a:t>
            </a:r>
            <a:r>
              <a:rPr lang="en-US" altLang="ko-KR" sz="1400" dirty="0"/>
              <a:t>"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plain</a:t>
            </a:r>
            <a:r>
              <a:rPr lang="en-US" altLang="ko-KR" sz="1400" dirty="0"/>
              <a:t>"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);</a:t>
            </a: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let n =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</a:rPr>
              <a:t>plainClasses.length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; //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</a:rPr>
              <a:t>웹 페이지에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class=“plain”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</a:rPr>
              <a:t>속성을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</a:rPr>
              <a:t>가진 태그의 개수</a:t>
            </a:r>
            <a:endParaRPr lang="en-US" altLang="ko-KR" sz="1400" kern="0" dirty="0">
              <a:solidFill>
                <a:srgbClr val="000000"/>
              </a:solidFill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995016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03512" y="44624"/>
            <a:ext cx="8136904" cy="576064"/>
          </a:xfrm>
        </p:spPr>
        <p:txBody>
          <a:bodyPr>
            <a:noAutofit/>
          </a:bodyPr>
          <a:lstStyle/>
          <a:p>
            <a:pPr fontAlgn="base"/>
            <a:r>
              <a:rPr lang="ko-KR" altLang="en-US" sz="2000" dirty="0"/>
              <a:t>예제 </a:t>
            </a:r>
            <a:r>
              <a:rPr lang="en-US" altLang="ko-KR" sz="2000" dirty="0"/>
              <a:t>8-6 </a:t>
            </a:r>
            <a:r>
              <a:rPr lang="en-US" altLang="ko-KR" sz="2000" dirty="0" err="1"/>
              <a:t>태그</a:t>
            </a:r>
            <a:r>
              <a:rPr lang="en-US" altLang="ko-KR" sz="2000" dirty="0"/>
              <a:t> </a:t>
            </a:r>
            <a:r>
              <a:rPr lang="en-US" altLang="ko-KR" sz="2000" dirty="0" err="1"/>
              <a:t>이름으로</a:t>
            </a:r>
            <a:r>
              <a:rPr lang="en-US" altLang="ko-KR" sz="2000" dirty="0"/>
              <a:t> DOM </a:t>
            </a:r>
            <a:r>
              <a:rPr lang="en-US" altLang="ko-KR" sz="2000" dirty="0" err="1"/>
              <a:t>객체</a:t>
            </a:r>
            <a:r>
              <a:rPr lang="en-US" altLang="ko-KR" sz="2000" dirty="0"/>
              <a:t> </a:t>
            </a:r>
            <a:r>
              <a:rPr lang="en-US" altLang="ko-KR" sz="2000" dirty="0" err="1"/>
              <a:t>찾기</a:t>
            </a:r>
            <a:r>
              <a:rPr lang="en-US" altLang="ko-KR" sz="2000" dirty="0"/>
              <a:t>, </a:t>
            </a:r>
            <a:r>
              <a:rPr lang="en-US" altLang="ko-KR" sz="2000" dirty="0" err="1"/>
              <a:t>getElementsByTagName</a:t>
            </a:r>
            <a:r>
              <a:rPr lang="en-US" altLang="ko-KR" sz="2000" dirty="0"/>
              <a:t>()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2194833" y="1052736"/>
            <a:ext cx="4695397" cy="507831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</a:t>
            </a:r>
          </a:p>
          <a:p>
            <a:pPr defTabSz="180000"/>
            <a:r>
              <a:rPr lang="en-US" altLang="ko-KR" sz="1200" dirty="0"/>
              <a:t>&lt;title&gt;</a:t>
            </a:r>
            <a:r>
              <a:rPr lang="en-US" altLang="ko-KR" sz="1200" dirty="0" err="1"/>
              <a:t>document.getElementsByTagName</a:t>
            </a:r>
            <a:r>
              <a:rPr lang="en-US" altLang="ko-KR" sz="1200" dirty="0"/>
              <a:t>()&lt;/title&gt;</a:t>
            </a:r>
          </a:p>
          <a:p>
            <a:pPr defTabSz="180000"/>
            <a:r>
              <a:rPr lang="en-US" altLang="ko-KR" sz="1200" dirty="0"/>
              <a:t>&lt;script&gt;</a:t>
            </a:r>
          </a:p>
          <a:p>
            <a:pPr defTabSz="180000"/>
            <a:r>
              <a:rPr lang="en-US" altLang="ko-KR" sz="1200" dirty="0"/>
              <a:t>function change() {</a:t>
            </a:r>
          </a:p>
          <a:p>
            <a:pPr defTabSz="180000"/>
            <a:r>
              <a:rPr lang="en-US" altLang="ko-KR" sz="1200" dirty="0"/>
              <a:t>	let </a:t>
            </a:r>
            <a:r>
              <a:rPr lang="en-US" altLang="ko-KR" sz="1200" dirty="0" err="1"/>
              <a:t>spanArray</a:t>
            </a:r>
            <a:r>
              <a:rPr lang="en-US" altLang="ko-KR" sz="1200" dirty="0"/>
              <a:t> = </a:t>
            </a:r>
            <a:r>
              <a:rPr lang="en-US" altLang="ko-KR" sz="1200" b="1" dirty="0" err="1"/>
              <a:t>document.getElementsByTagName</a:t>
            </a:r>
            <a:r>
              <a:rPr lang="en-US" altLang="ko-KR" sz="1200" b="1" dirty="0"/>
              <a:t>("span");</a:t>
            </a:r>
          </a:p>
          <a:p>
            <a:pPr defTabSz="180000"/>
            <a:r>
              <a:rPr lang="en-US" altLang="ko-KR" sz="1200" dirty="0"/>
              <a:t>	for(let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=0;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spanArray.length</a:t>
            </a:r>
            <a:r>
              <a:rPr lang="en-US" altLang="ko-KR" sz="1200" dirty="0"/>
              <a:t>;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++) {</a:t>
            </a:r>
          </a:p>
          <a:p>
            <a:pPr defTabSz="180000"/>
            <a:r>
              <a:rPr lang="en-US" altLang="ko-KR" sz="1200" dirty="0"/>
              <a:t>		let span = </a:t>
            </a:r>
            <a:r>
              <a:rPr lang="en-US" altLang="ko-KR" sz="1200" dirty="0" err="1"/>
              <a:t>spanArray</a:t>
            </a:r>
            <a:r>
              <a:rPr lang="en-US" altLang="ko-KR" sz="1200" dirty="0"/>
              <a:t>[</a:t>
            </a:r>
            <a:r>
              <a:rPr lang="en-US" altLang="ko-KR" sz="1200" dirty="0" err="1"/>
              <a:t>i</a:t>
            </a:r>
            <a:r>
              <a:rPr lang="en-US" altLang="ko-KR" sz="1200" dirty="0"/>
              <a:t>];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span.style.color</a:t>
            </a:r>
            <a:r>
              <a:rPr lang="en-US" altLang="ko-KR" sz="1200" dirty="0"/>
              <a:t> = "orchid";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span.style.fontSize</a:t>
            </a:r>
            <a:r>
              <a:rPr lang="en-US" altLang="ko-KR" sz="1200" dirty="0"/>
              <a:t> = "20px";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dirty="0"/>
              <a:t>&lt;/script&gt;</a:t>
            </a:r>
          </a:p>
          <a:p>
            <a:pPr defTabSz="180000"/>
            <a:r>
              <a:rPr lang="en-US" altLang="ko-KR" sz="1200" dirty="0"/>
              <a:t>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</a:t>
            </a:r>
            <a:r>
              <a:rPr lang="ko-KR" altLang="en-US" sz="1200" dirty="0"/>
              <a:t>내가 좋아하는 과일</a:t>
            </a:r>
          </a:p>
          <a:p>
            <a:pPr defTabSz="180000"/>
            <a:r>
              <a:rPr lang="en-US" altLang="ko-KR" sz="1200" dirty="0"/>
              <a:t>	&lt;button </a:t>
            </a:r>
            <a:r>
              <a:rPr lang="en-US" altLang="ko-KR" sz="1200" dirty="0" err="1"/>
              <a:t>onclick</a:t>
            </a:r>
            <a:r>
              <a:rPr lang="en-US" altLang="ko-KR" sz="1200" dirty="0"/>
              <a:t>="change()"&gt;</a:t>
            </a:r>
            <a:r>
              <a:rPr lang="ko-KR" altLang="en-US" sz="1200" dirty="0"/>
              <a:t>누르세요</a:t>
            </a:r>
            <a:r>
              <a:rPr lang="en-US" altLang="ko-KR" sz="1200" dirty="0"/>
              <a:t>&lt;/button&gt;</a:t>
            </a:r>
          </a:p>
          <a:p>
            <a:pPr defTabSz="180000"/>
            <a:r>
              <a:rPr lang="en-US" altLang="ko-KR" sz="1200" dirty="0"/>
              <a:t>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ko-KR" altLang="en-US" sz="1200" dirty="0"/>
              <a:t>저는 빨간 </a:t>
            </a:r>
            <a:r>
              <a:rPr lang="en-US" altLang="ko-KR" sz="1200" b="1" dirty="0"/>
              <a:t>&lt;span&gt;</a:t>
            </a:r>
            <a:r>
              <a:rPr lang="ko-KR" altLang="en-US" sz="1200" b="1" dirty="0"/>
              <a:t>사과</a:t>
            </a:r>
            <a:r>
              <a:rPr lang="en-US" altLang="ko-KR" sz="1200" b="1" dirty="0"/>
              <a:t>&lt;/span&gt;</a:t>
            </a:r>
            <a:r>
              <a:rPr lang="ko-KR" altLang="en-US" sz="1200" dirty="0"/>
              <a:t>를 좋아해서</a:t>
            </a:r>
          </a:p>
          <a:p>
            <a:pPr defTabSz="180000"/>
            <a:r>
              <a:rPr lang="ko-KR" altLang="en-US" sz="1200" dirty="0"/>
              <a:t>아침마다 한 개씩 먹고 있어요</a:t>
            </a:r>
            <a:r>
              <a:rPr lang="en-US" altLang="ko-KR" sz="1200" dirty="0"/>
              <a:t>. </a:t>
            </a:r>
            <a:r>
              <a:rPr lang="ko-KR" altLang="en-US" sz="1200" dirty="0"/>
              <a:t>운동할 때는 중간 중간에</a:t>
            </a:r>
          </a:p>
          <a:p>
            <a:pPr defTabSz="180000"/>
            <a:r>
              <a:rPr lang="en-US" altLang="ko-KR" sz="1200" b="1" dirty="0"/>
              <a:t>&lt;span&gt;</a:t>
            </a:r>
            <a:r>
              <a:rPr lang="ko-KR" altLang="en-US" sz="1200" b="1" dirty="0"/>
              <a:t>바나나</a:t>
            </a:r>
            <a:r>
              <a:rPr lang="en-US" altLang="ko-KR" sz="1200" b="1" dirty="0"/>
              <a:t>&lt;/span&gt;</a:t>
            </a:r>
            <a:r>
              <a:rPr lang="ko-KR" altLang="en-US" sz="1200" dirty="0"/>
              <a:t>를 먹지요</a:t>
            </a:r>
            <a:r>
              <a:rPr lang="en-US" altLang="ko-KR" sz="1200" dirty="0"/>
              <a:t>. </a:t>
            </a:r>
            <a:r>
              <a:rPr lang="ko-KR" altLang="en-US" sz="1200" dirty="0"/>
              <a:t>탄수화물 섭취가 빨라</a:t>
            </a:r>
          </a:p>
          <a:p>
            <a:pPr defTabSz="180000"/>
            <a:r>
              <a:rPr lang="ko-KR" altLang="en-US" sz="1200" dirty="0"/>
              <a:t>힘이 납니다</a:t>
            </a:r>
            <a:r>
              <a:rPr lang="en-US" altLang="ko-KR" sz="1200" dirty="0"/>
              <a:t>. </a:t>
            </a:r>
            <a:r>
              <a:rPr lang="ko-KR" altLang="en-US" sz="1200" dirty="0"/>
              <a:t>또한 달콤한 향기를 품은 </a:t>
            </a:r>
            <a:r>
              <a:rPr lang="en-US" altLang="ko-KR" sz="1200" b="1" dirty="0"/>
              <a:t>&lt;span&gt;</a:t>
            </a:r>
            <a:r>
              <a:rPr lang="ko-KR" altLang="en-US" sz="1200" b="1" dirty="0"/>
              <a:t>체리</a:t>
            </a:r>
            <a:r>
              <a:rPr lang="en-US" altLang="ko-KR" sz="1200" b="1" dirty="0"/>
              <a:t>&lt;/span&gt;</a:t>
            </a:r>
            <a:r>
              <a:rPr lang="ko-KR" altLang="en-US" sz="1200" dirty="0"/>
              <a:t>와</a:t>
            </a:r>
          </a:p>
          <a:p>
            <a:pPr defTabSz="180000"/>
            <a:r>
              <a:rPr lang="ko-KR" altLang="en-US" sz="1200" dirty="0"/>
              <a:t>여름 냄새 물씬 나는 </a:t>
            </a:r>
            <a:r>
              <a:rPr lang="en-US" altLang="ko-KR" sz="1200" b="1" dirty="0"/>
              <a:t>&lt;span&gt;</a:t>
            </a:r>
            <a:r>
              <a:rPr lang="ko-KR" altLang="en-US" sz="1200" b="1" dirty="0"/>
              <a:t>자두</a:t>
            </a:r>
            <a:r>
              <a:rPr lang="en-US" altLang="ko-KR" sz="1200" b="1" dirty="0"/>
              <a:t>&lt;/span&gt;</a:t>
            </a:r>
            <a:r>
              <a:rPr lang="ko-KR" altLang="en-US" sz="1200" dirty="0"/>
              <a:t>를 좋아합니다</a:t>
            </a:r>
            <a:r>
              <a:rPr lang="en-US" altLang="ko-KR" sz="1200" dirty="0"/>
              <a:t>.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4111" y="925155"/>
            <a:ext cx="2197871" cy="245551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4112" y="3501008"/>
            <a:ext cx="2197871" cy="271841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048328" y="4025933"/>
            <a:ext cx="546247" cy="272415"/>
          </a:xfrm>
          <a:prstGeom prst="wedgeRoundRectCallout">
            <a:avLst>
              <a:gd name="adj1" fmla="val -76684"/>
              <a:gd name="adj2" fmla="val 6763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/>
              <a:t>클릭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9685605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document.write</a:t>
            </a:r>
            <a:r>
              <a:rPr lang="en-US" altLang="ko-KR" dirty="0"/>
              <a:t>()</a:t>
            </a:r>
            <a:r>
              <a:rPr lang="ko-KR" altLang="en-US" dirty="0"/>
              <a:t>와 </a:t>
            </a:r>
            <a:r>
              <a:rPr lang="en-US" altLang="ko-KR" dirty="0" err="1"/>
              <a:t>document.writeln</a:t>
            </a:r>
            <a:r>
              <a:rPr lang="en-US" altLang="ko-KR" dirty="0"/>
              <a:t>()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altLang="ko-KR" sz="2200" dirty="0"/>
              <a:t>HTML </a:t>
            </a:r>
            <a:r>
              <a:rPr lang="ko-KR" altLang="en-US" sz="2200" dirty="0"/>
              <a:t>페이지 로딩 과정</a:t>
            </a:r>
            <a:endParaRPr lang="en-US" altLang="ko-KR" sz="2200" dirty="0"/>
          </a:p>
          <a:p>
            <a:pPr marL="365760" lvl="1" indent="0">
              <a:buNone/>
            </a:pPr>
            <a:r>
              <a:rPr lang="en-US" altLang="ko-KR" sz="1900" dirty="0"/>
              <a:t>1. </a:t>
            </a:r>
            <a:r>
              <a:rPr lang="ko-KR" altLang="en-US" sz="1900" dirty="0"/>
              <a:t>브라우저는 </a:t>
            </a:r>
            <a:r>
              <a:rPr lang="en-US" altLang="ko-KR" sz="1900" dirty="0"/>
              <a:t>HTML </a:t>
            </a:r>
            <a:r>
              <a:rPr lang="ko-KR" altLang="en-US" sz="1900" dirty="0"/>
              <a:t>페이지 로드 전 빈 상태 </a:t>
            </a:r>
            <a:r>
              <a:rPr lang="en-US" altLang="ko-KR" sz="1900" dirty="0"/>
              <a:t>document </a:t>
            </a:r>
            <a:r>
              <a:rPr lang="ko-KR" altLang="en-US" sz="1900" dirty="0"/>
              <a:t>생성</a:t>
            </a:r>
            <a:endParaRPr lang="en-US" altLang="ko-KR" sz="1900" dirty="0"/>
          </a:p>
          <a:p>
            <a:pPr marL="365760" lvl="1" indent="0">
              <a:buNone/>
            </a:pPr>
            <a:r>
              <a:rPr lang="en-US" altLang="ko-KR" sz="1900" dirty="0"/>
              <a:t>2. </a:t>
            </a:r>
            <a:r>
              <a:rPr lang="ko-KR" altLang="en-US" sz="1900" dirty="0"/>
              <a:t>브라우저는 </a:t>
            </a:r>
            <a:r>
              <a:rPr lang="en-US" altLang="ko-KR" sz="1900" dirty="0"/>
              <a:t>HTML </a:t>
            </a:r>
            <a:r>
              <a:rPr lang="ko-KR" altLang="en-US" sz="1900" dirty="0"/>
              <a:t>페이지를 위에서 아래로 해석</a:t>
            </a:r>
            <a:endParaRPr lang="en-US" altLang="ko-KR" sz="1900" dirty="0"/>
          </a:p>
          <a:p>
            <a:pPr marL="365760" lvl="1" indent="0">
              <a:buNone/>
            </a:pPr>
            <a:r>
              <a:rPr lang="en-US" altLang="ko-KR" sz="1900" dirty="0"/>
              <a:t>3. HTML </a:t>
            </a:r>
            <a:r>
              <a:rPr lang="ko-KR" altLang="en-US" sz="1900" dirty="0"/>
              <a:t>태그들을 </a:t>
            </a:r>
            <a:r>
              <a:rPr lang="en-US" altLang="ko-KR" sz="1900" dirty="0"/>
              <a:t>document </a:t>
            </a:r>
            <a:r>
              <a:rPr lang="ko-KR" altLang="en-US" sz="1900" dirty="0"/>
              <a:t>객체에 담아간다</a:t>
            </a:r>
            <a:r>
              <a:rPr lang="en-US" altLang="ko-KR" sz="1900" dirty="0"/>
              <a:t>(DOM </a:t>
            </a:r>
            <a:r>
              <a:rPr lang="ko-KR" altLang="en-US" sz="1900" dirty="0"/>
              <a:t>객체 생성</a:t>
            </a:r>
            <a:r>
              <a:rPr lang="en-US" altLang="ko-KR" sz="1900" dirty="0"/>
              <a:t>).</a:t>
            </a:r>
          </a:p>
          <a:p>
            <a:pPr marL="365760" lvl="1" indent="0">
              <a:buNone/>
            </a:pPr>
            <a:r>
              <a:rPr lang="en-US" altLang="ko-KR" sz="1900" dirty="0"/>
              <a:t>4. &lt;/html&gt; </a:t>
            </a:r>
            <a:r>
              <a:rPr lang="ko-KR" altLang="en-US" sz="1900" dirty="0"/>
              <a:t>태그를 만나면 </a:t>
            </a:r>
            <a:r>
              <a:rPr lang="en-US" altLang="ko-KR" sz="1900" dirty="0"/>
              <a:t>document </a:t>
            </a:r>
            <a:r>
              <a:rPr lang="ko-KR" altLang="en-US" sz="1900" dirty="0"/>
              <a:t>객체를 완성하고 닫는다</a:t>
            </a:r>
            <a:r>
              <a:rPr lang="en-US" altLang="ko-KR" sz="1900" dirty="0"/>
              <a:t>.</a:t>
            </a:r>
            <a:endParaRPr lang="ko-KR" altLang="en-US" sz="1900" dirty="0"/>
          </a:p>
          <a:p>
            <a:endParaRPr lang="en-US" altLang="ko-KR" sz="100" dirty="0"/>
          </a:p>
          <a:p>
            <a:r>
              <a:rPr lang="en-US" altLang="ko-KR" sz="2200" dirty="0"/>
              <a:t>write()</a:t>
            </a:r>
          </a:p>
          <a:p>
            <a:pPr lvl="1"/>
            <a:r>
              <a:rPr lang="en-US" altLang="ko-KR" sz="1900" dirty="0"/>
              <a:t>document </a:t>
            </a:r>
            <a:r>
              <a:rPr lang="ko-KR" altLang="en-US" sz="1900" dirty="0"/>
              <a:t>객체에 담긴 </a:t>
            </a:r>
            <a:r>
              <a:rPr lang="en-US" altLang="ko-KR" sz="1900" dirty="0"/>
              <a:t>HTML </a:t>
            </a:r>
            <a:r>
              <a:rPr lang="ko-KR" altLang="en-US" sz="1900" dirty="0" err="1"/>
              <a:t>콘텐츠</a:t>
            </a:r>
            <a:r>
              <a:rPr lang="ko-KR" altLang="en-US" sz="1900" dirty="0"/>
              <a:t> 마지막에 </a:t>
            </a:r>
            <a:r>
              <a:rPr lang="en-US" altLang="ko-KR" sz="1900" dirty="0"/>
              <a:t>HTML </a:t>
            </a:r>
            <a:r>
              <a:rPr lang="ko-KR" altLang="en-US" sz="1900" dirty="0"/>
              <a:t>태그들을 추가</a:t>
            </a:r>
            <a:endParaRPr lang="en-US" altLang="ko-KR" sz="1900" dirty="0"/>
          </a:p>
          <a:p>
            <a:pPr lvl="2"/>
            <a:r>
              <a:rPr lang="ko-KR" altLang="en-US" sz="1700" dirty="0"/>
              <a:t>추가되는 </a:t>
            </a:r>
            <a:r>
              <a:rPr lang="en-US" altLang="ko-KR" sz="1700" dirty="0"/>
              <a:t>HTML </a:t>
            </a:r>
            <a:r>
              <a:rPr lang="ko-KR" altLang="en-US" sz="1700" dirty="0"/>
              <a:t>태그들은 </a:t>
            </a:r>
            <a:r>
              <a:rPr lang="en-US" altLang="ko-KR" sz="1700" dirty="0"/>
              <a:t>DOM </a:t>
            </a:r>
            <a:r>
              <a:rPr lang="ko-KR" altLang="en-US" sz="1700" dirty="0"/>
              <a:t>객체로 바뀌고 </a:t>
            </a:r>
            <a:r>
              <a:rPr lang="en-US" altLang="ko-KR" sz="1700" dirty="0"/>
              <a:t>DOM </a:t>
            </a:r>
            <a:r>
              <a:rPr lang="ko-KR" altLang="en-US" sz="1700" dirty="0" err="1"/>
              <a:t>트리에</a:t>
            </a:r>
            <a:r>
              <a:rPr lang="ko-KR" altLang="en-US" sz="1700" dirty="0"/>
              <a:t> 추가</a:t>
            </a:r>
            <a:endParaRPr lang="en-US" altLang="ko-KR" sz="1700" dirty="0"/>
          </a:p>
          <a:p>
            <a:pPr lvl="2"/>
            <a:r>
              <a:rPr lang="ko-KR" altLang="en-US" sz="1700" dirty="0"/>
              <a:t>삽입된 </a:t>
            </a:r>
            <a:r>
              <a:rPr lang="en-US" altLang="ko-KR" sz="1700" dirty="0"/>
              <a:t>HTML </a:t>
            </a:r>
            <a:r>
              <a:rPr lang="ko-KR" altLang="en-US" sz="1700" dirty="0"/>
              <a:t>태그들이 브라우저 화면에 출력</a:t>
            </a:r>
            <a:endParaRPr lang="en-US" altLang="ko-KR" sz="1700" dirty="0"/>
          </a:p>
          <a:p>
            <a:pPr lvl="2"/>
            <a:r>
              <a:rPr lang="ko-KR" altLang="en-US" sz="1700" dirty="0"/>
              <a:t>예</a:t>
            </a:r>
            <a:r>
              <a:rPr lang="en-US" altLang="ko-KR" sz="1700" dirty="0"/>
              <a:t>)</a:t>
            </a:r>
          </a:p>
          <a:p>
            <a:pPr lvl="1"/>
            <a:endParaRPr lang="en-US" altLang="ko-KR" sz="1900" dirty="0"/>
          </a:p>
          <a:p>
            <a:pPr lvl="1"/>
            <a:endParaRPr lang="en-US" altLang="ko-KR" sz="1900" dirty="0"/>
          </a:p>
          <a:p>
            <a:r>
              <a:rPr lang="en-US" altLang="ko-KR" sz="2200" dirty="0" err="1"/>
              <a:t>writeln</a:t>
            </a:r>
            <a:r>
              <a:rPr lang="en-US" altLang="ko-KR" sz="2200" dirty="0"/>
              <a:t>()</a:t>
            </a:r>
          </a:p>
          <a:p>
            <a:pPr lvl="1"/>
            <a:r>
              <a:rPr lang="en-US" altLang="ko-KR" sz="1900" dirty="0"/>
              <a:t>HTML </a:t>
            </a:r>
            <a:r>
              <a:rPr lang="ko-KR" altLang="en-US" sz="1900" dirty="0"/>
              <a:t>텍스트에 </a:t>
            </a:r>
            <a:r>
              <a:rPr lang="en-US" altLang="ko-KR" sz="1900" dirty="0"/>
              <a:t>'\n'</a:t>
            </a:r>
            <a:r>
              <a:rPr lang="ko-KR" altLang="en-US" sz="1900" dirty="0"/>
              <a:t>을 덧붙여 출력</a:t>
            </a:r>
            <a:r>
              <a:rPr lang="en-US" altLang="ko-KR" sz="1900" dirty="0"/>
              <a:t>. </a:t>
            </a:r>
            <a:r>
              <a:rPr lang="ko-KR" altLang="en-US" sz="1900" dirty="0"/>
              <a:t>한 칸 띄는 효과</a:t>
            </a:r>
            <a:endParaRPr lang="en-US" altLang="ko-KR" sz="1900" dirty="0"/>
          </a:p>
          <a:p>
            <a:pPr lvl="1"/>
            <a:r>
              <a:rPr lang="ko-KR" altLang="en-US" sz="1900" dirty="0" err="1"/>
              <a:t>한줄을</a:t>
            </a:r>
            <a:r>
              <a:rPr lang="ko-KR" altLang="en-US" sz="1900" dirty="0"/>
              <a:t> 띄려면</a:t>
            </a:r>
          </a:p>
          <a:p>
            <a:pPr lvl="1"/>
            <a:endParaRPr lang="ko-KR" altLang="en-US" dirty="0"/>
          </a:p>
          <a:p>
            <a:pPr lvl="1"/>
            <a:endParaRPr lang="en-US" altLang="ko-KR" dirty="0"/>
          </a:p>
          <a:p>
            <a:pPr lvl="1"/>
            <a:endParaRPr lang="ko-KR" altLang="en-US" dirty="0"/>
          </a:p>
          <a:p>
            <a:pPr lvl="2"/>
            <a:endParaRPr lang="ko-KR" altLang="en-US" dirty="0"/>
          </a:p>
          <a:p>
            <a:pPr lvl="1"/>
            <a:endParaRPr lang="ko-KR" altLang="en-US" dirty="0"/>
          </a:p>
          <a:p>
            <a:pPr lvl="1"/>
            <a:endParaRPr lang="en-US" altLang="ko-KR" dirty="0"/>
          </a:p>
          <a:p>
            <a:pPr lvl="1"/>
            <a:endParaRPr lang="ko-KR" altLang="en-US" dirty="0"/>
          </a:p>
          <a:p>
            <a:pPr lvl="1"/>
            <a:endParaRPr lang="ko-KR" altLang="en-US" dirty="0"/>
          </a:p>
          <a:p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3575720" y="4005064"/>
            <a:ext cx="5256584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document.write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("&lt;h3&gt;Welcome to my home&lt;/h3&gt;");</a:t>
            </a:r>
          </a:p>
          <a:p>
            <a:pPr marL="190500" defTabSz="1800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document.write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(2+3); //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합한 결과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5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출력</a:t>
            </a:r>
          </a:p>
          <a:p>
            <a:pPr marL="190500" defTabSz="1800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document.write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("&lt;p&gt;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오늘은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" + "sunny day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입니다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&lt;/p&gt;");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3911123" y="5373216"/>
            <a:ext cx="2353529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document.write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("&lt;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br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&gt;");</a:t>
            </a:r>
          </a:p>
        </p:txBody>
      </p:sp>
    </p:spTree>
    <p:extLst>
      <p:ext uri="{BB962C8B-B14F-4D97-AF65-F5344CB8AC3E}">
        <p14:creationId xmlns:p14="http://schemas.microsoft.com/office/powerpoint/2010/main" val="25980071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수업에 앞서</a:t>
            </a:r>
            <a:r>
              <a:rPr lang="en-US" altLang="ko-KR" dirty="0"/>
              <a:t>…</a:t>
            </a:r>
            <a:endParaRPr lang="ko-KR" altLang="en-US" dirty="0"/>
          </a:p>
        </p:txBody>
      </p:sp>
      <p:graphicFrame>
        <p:nvGraphicFramePr>
          <p:cNvPr id="35" name="Table 4">
            <a:extLst>
              <a:ext uri="{FF2B5EF4-FFF2-40B4-BE49-F238E27FC236}">
                <a16:creationId xmlns:a16="http://schemas.microsoft.com/office/drawing/2014/main" id="{9DA2B7E5-4484-4E92-B25E-5081A1F88F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1745482"/>
              </p:ext>
            </p:extLst>
          </p:nvPr>
        </p:nvGraphicFramePr>
        <p:xfrm>
          <a:off x="1271464" y="1576537"/>
          <a:ext cx="3744416" cy="3912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44416">
                  <a:extLst>
                    <a:ext uri="{9D8B030D-6E8A-4147-A177-3AD203B41FA5}">
                      <a16:colId xmlns:a16="http://schemas.microsoft.com/office/drawing/2014/main" val="861803730"/>
                    </a:ext>
                  </a:extLst>
                </a:gridCol>
              </a:tblGrid>
              <a:tr h="3912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ysClr val="windowText" lastClr="000000"/>
                          </a:solidFill>
                        </a:rPr>
                        <a:t>*</a:t>
                      </a:r>
                    </a:p>
                    <a:p>
                      <a:pPr algn="ctr" latinLnBrk="1"/>
                      <a:r>
                        <a:rPr lang="en-US" altLang="ko-KR" sz="1600" b="0" dirty="0">
                          <a:solidFill>
                            <a:sysClr val="windowText" lastClr="000000"/>
                          </a:solidFill>
                        </a:rPr>
                        <a:t>***</a:t>
                      </a:r>
                    </a:p>
                    <a:p>
                      <a:pPr algn="ctr" latinLnBrk="1"/>
                      <a:r>
                        <a:rPr lang="en-US" altLang="ko-KR" sz="1600" b="0" dirty="0">
                          <a:solidFill>
                            <a:sysClr val="windowText" lastClr="000000"/>
                          </a:solidFill>
                        </a:rPr>
                        <a:t>*****</a:t>
                      </a:r>
                    </a:p>
                    <a:p>
                      <a:pPr algn="ctr" latinLnBrk="1"/>
                      <a:r>
                        <a:rPr lang="en-US" altLang="ko-KR" sz="1600" b="0" dirty="0">
                          <a:solidFill>
                            <a:sysClr val="windowText" lastClr="000000"/>
                          </a:solidFill>
                        </a:rPr>
                        <a:t>*******</a:t>
                      </a:r>
                    </a:p>
                    <a:p>
                      <a:pPr algn="ctr" latinLnBrk="1"/>
                      <a:r>
                        <a:rPr lang="en-US" altLang="ko-KR" sz="1600" b="0" dirty="0">
                          <a:solidFill>
                            <a:sysClr val="windowText" lastClr="000000"/>
                          </a:solidFill>
                        </a:rPr>
                        <a:t>*********</a:t>
                      </a:r>
                    </a:p>
                    <a:p>
                      <a:pPr algn="ctr" latinLnBrk="1"/>
                      <a:r>
                        <a:rPr lang="en-US" altLang="ko-KR" sz="1600" b="0" dirty="0">
                          <a:solidFill>
                            <a:sysClr val="windowText" lastClr="000000"/>
                          </a:solidFill>
                        </a:rPr>
                        <a:t>***********</a:t>
                      </a:r>
                    </a:p>
                    <a:p>
                      <a:pPr algn="ctr" latinLnBrk="1"/>
                      <a:r>
                        <a:rPr lang="en-US" altLang="ko-KR" sz="1600" b="0" dirty="0">
                          <a:solidFill>
                            <a:sysClr val="windowText" lastClr="000000"/>
                          </a:solidFill>
                        </a:rPr>
                        <a:t>*************</a:t>
                      </a:r>
                    </a:p>
                    <a:p>
                      <a:pPr algn="ctr" latinLnBrk="1"/>
                      <a:r>
                        <a:rPr lang="en-US" altLang="ko-KR" sz="1600" b="0" dirty="0">
                          <a:solidFill>
                            <a:sysClr val="windowText" lastClr="000000"/>
                          </a:solidFill>
                        </a:rPr>
                        <a:t>***************</a:t>
                      </a:r>
                    </a:p>
                    <a:p>
                      <a:pPr algn="ctr" latinLnBrk="1"/>
                      <a:r>
                        <a:rPr lang="en-US" altLang="ko-KR" sz="1600" b="0" dirty="0">
                          <a:solidFill>
                            <a:sysClr val="windowText" lastClr="000000"/>
                          </a:solidFill>
                        </a:rPr>
                        <a:t>*****************</a:t>
                      </a:r>
                    </a:p>
                    <a:p>
                      <a:pPr algn="ctr" latinLnBrk="1"/>
                      <a:r>
                        <a:rPr lang="en-US" altLang="ko-KR" sz="1600" b="0" dirty="0">
                          <a:solidFill>
                            <a:sysClr val="windowText" lastClr="000000"/>
                          </a:solidFill>
                        </a:rPr>
                        <a:t>*******************</a:t>
                      </a:r>
                    </a:p>
                    <a:p>
                      <a:pPr algn="ctr" latinLnBrk="1"/>
                      <a:r>
                        <a:rPr lang="en-US" altLang="ko-KR" sz="1600" b="0" dirty="0">
                          <a:solidFill>
                            <a:sysClr val="windowText" lastClr="000000"/>
                          </a:solidFill>
                        </a:rPr>
                        <a:t>*********************</a:t>
                      </a:r>
                    </a:p>
                    <a:p>
                      <a:pPr algn="ctr" latinLnBrk="1"/>
                      <a:r>
                        <a:rPr lang="en-US" altLang="ko-KR" sz="1600" b="0" dirty="0">
                          <a:solidFill>
                            <a:sysClr val="windowText" lastClr="000000"/>
                          </a:solidFill>
                        </a:rPr>
                        <a:t>***********************</a:t>
                      </a:r>
                    </a:p>
                    <a:p>
                      <a:pPr algn="ctr" latinLnBrk="1"/>
                      <a:r>
                        <a:rPr lang="en-US" altLang="ko-KR" sz="1600" b="0" dirty="0">
                          <a:solidFill>
                            <a:sysClr val="windowText" lastClr="000000"/>
                          </a:solidFill>
                        </a:rPr>
                        <a:t>*************************</a:t>
                      </a:r>
                    </a:p>
                    <a:p>
                      <a:pPr algn="ctr" latinLnBrk="1"/>
                      <a:r>
                        <a:rPr lang="en-US" altLang="ko-KR" sz="1600" b="0" dirty="0">
                          <a:solidFill>
                            <a:sysClr val="windowText" lastClr="000000"/>
                          </a:solidFill>
                        </a:rPr>
                        <a:t>***************************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8720426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DB727DCB-08FD-41EC-8BC0-B493C79E71CD}"/>
              </a:ext>
            </a:extLst>
          </p:cNvPr>
          <p:cNvSpPr txBox="1"/>
          <p:nvPr/>
        </p:nvSpPr>
        <p:spPr>
          <a:xfrm>
            <a:off x="5519936" y="1412776"/>
            <a:ext cx="5184576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Prompt</a:t>
            </a:r>
            <a:r>
              <a:rPr lang="ko-KR" altLang="en-US" dirty="0"/>
              <a:t>로 </a:t>
            </a:r>
            <a:r>
              <a:rPr lang="en-US" altLang="ko-KR" dirty="0"/>
              <a:t>15</a:t>
            </a:r>
            <a:r>
              <a:rPr lang="ko-KR" altLang="en-US" dirty="0"/>
              <a:t>개의 줄을 </a:t>
            </a:r>
            <a:r>
              <a:rPr lang="ko-KR" altLang="en-US" dirty="0" err="1"/>
              <a:t>입력받고</a:t>
            </a:r>
            <a:r>
              <a:rPr lang="ko-KR" altLang="en-US" dirty="0"/>
              <a:t> 왼쪽과 같은 출력이 나오게 하라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49E1418-707C-4A81-8DD9-F542143C07DA}"/>
              </a:ext>
            </a:extLst>
          </p:cNvPr>
          <p:cNvSpPr txBox="1"/>
          <p:nvPr/>
        </p:nvSpPr>
        <p:spPr>
          <a:xfrm>
            <a:off x="5843972" y="3212976"/>
            <a:ext cx="5940660" cy="22090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b="0" i="0" u="none" strike="noStrike" baseline="0" dirty="0">
                <a:latin typeface="굴림" panose="020B0600000101010101" pitchFamily="50" charset="-127"/>
                <a:ea typeface="굴림" panose="020B0600000101010101" pitchFamily="50" charset="-127"/>
              </a:rPr>
              <a:t>외부의 </a:t>
            </a:r>
            <a:r>
              <a:rPr lang="ko-KR" altLang="en-US" b="0" i="0" u="none" strike="noStrike" baseline="0" dirty="0" err="1">
                <a:latin typeface="굴림" panose="020B0600000101010101" pitchFamily="50" charset="-127"/>
                <a:ea typeface="굴림" panose="020B0600000101010101" pitchFamily="50" charset="-127"/>
              </a:rPr>
              <a:t>반복문</a:t>
            </a:r>
            <a:r>
              <a:rPr lang="ko-KR" altLang="en-US" b="0" i="0" u="none" strike="noStrike" baseline="0" dirty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altLang="ko-KR" b="0" i="0" u="none" strike="noStrike" baseline="0" dirty="0">
                <a:latin typeface="굴림" panose="020B0600000101010101" pitchFamily="50" charset="-127"/>
                <a:ea typeface="굴림" panose="020B0600000101010101" pitchFamily="50" charset="-127"/>
              </a:rPr>
              <a:t>: </a:t>
            </a:r>
            <a:r>
              <a:rPr lang="ko-KR" altLang="en-US" b="0" i="0" u="none" strike="noStrike" baseline="0" dirty="0">
                <a:latin typeface="굴림" panose="020B0600000101010101" pitchFamily="50" charset="-127"/>
                <a:ea typeface="굴림" panose="020B0600000101010101" pitchFamily="50" charset="-127"/>
              </a:rPr>
              <a:t>줄생성</a:t>
            </a:r>
            <a:r>
              <a:rPr lang="en-US" altLang="ko-KR" b="0" i="0" u="none" strike="noStrike" baseline="0" dirty="0">
                <a:latin typeface="굴림" panose="020B0600000101010101" pitchFamily="50" charset="-127"/>
                <a:ea typeface="굴림" panose="020B0600000101010101" pitchFamily="50" charset="-127"/>
              </a:rPr>
              <a:t>(\n) </a:t>
            </a:r>
            <a:r>
              <a:rPr lang="en-US" altLang="ko-KR" b="0" i="0" u="none" strike="noStrike" baseline="0" dirty="0">
                <a:latin typeface="굴림" panose="020B0600000101010101" pitchFamily="50" charset="-127"/>
                <a:ea typeface="굴림" panose="020B0600000101010101" pitchFamily="50" charset="-127"/>
                <a:sym typeface="Wingdings" panose="05000000000000000000" pitchFamily="2" charset="2"/>
              </a:rPr>
              <a:t> </a:t>
            </a:r>
            <a:r>
              <a:rPr lang="en-US" altLang="ko-KR" b="1" i="0" u="none" strike="noStrike" baseline="0" dirty="0" err="1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  <a:sym typeface="Wingdings" panose="05000000000000000000" pitchFamily="2" charset="2"/>
              </a:rPr>
              <a:t>i</a:t>
            </a:r>
            <a:r>
              <a:rPr lang="en-US" altLang="ko-KR" b="1" i="0" u="none" strike="noStrike" baseline="0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  <a:sym typeface="Wingdings" panose="05000000000000000000" pitchFamily="2" charset="2"/>
              </a:rPr>
              <a:t>=1 ~ </a:t>
            </a:r>
            <a:r>
              <a:rPr lang="en-US" altLang="ko-KR" b="1" i="0" u="none" strike="noStrike" baseline="0" dirty="0" err="1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  <a:sym typeface="Wingdings" panose="05000000000000000000" pitchFamily="2" charset="2"/>
              </a:rPr>
              <a:t>i</a:t>
            </a:r>
            <a:r>
              <a:rPr lang="en-US" altLang="ko-KR" b="1" i="0" u="none" strike="noStrike" baseline="0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  <a:sym typeface="Wingdings" panose="05000000000000000000" pitchFamily="2" charset="2"/>
              </a:rPr>
              <a:t>&lt;=num (</a:t>
            </a:r>
            <a:r>
              <a:rPr lang="en-US" altLang="ko-KR" b="1" i="0" u="none" strike="noStrike" baseline="0" dirty="0" err="1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  <a:sym typeface="Wingdings" panose="05000000000000000000" pitchFamily="2" charset="2"/>
              </a:rPr>
              <a:t>i</a:t>
            </a:r>
            <a:r>
              <a:rPr lang="en-US" altLang="ko-KR" b="1" i="0" u="none" strike="noStrike" baseline="0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  <a:sym typeface="Wingdings" panose="05000000000000000000" pitchFamily="2" charset="2"/>
              </a:rPr>
              <a:t>++)</a:t>
            </a:r>
            <a:endParaRPr lang="en-US" altLang="ko-KR" b="1" i="0" u="none" strike="noStrike" baseline="0" dirty="0">
              <a:solidFill>
                <a:srgbClr val="FF0000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342900" indent="-3429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내부의 </a:t>
            </a:r>
            <a:r>
              <a:rPr lang="ko-KR" altLang="en-US" dirty="0" err="1">
                <a:latin typeface="굴림" panose="020B0600000101010101" pitchFamily="50" charset="-127"/>
                <a:ea typeface="굴림" panose="020B0600000101010101" pitchFamily="50" charset="-127"/>
              </a:rPr>
              <a:t>반복문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: 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공백 생성 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  <a:sym typeface="Wingdings" panose="05000000000000000000" pitchFamily="2" charset="2"/>
              </a:rPr>
              <a:t> </a:t>
            </a:r>
            <a:r>
              <a:rPr lang="en-US" altLang="ko-KR" b="1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  <a:sym typeface="Wingdings" panose="05000000000000000000" pitchFamily="2" charset="2"/>
              </a:rPr>
              <a:t>j=num ~ j&gt;</a:t>
            </a:r>
            <a:r>
              <a:rPr lang="en-US" altLang="ko-KR" b="1" dirty="0" err="1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  <a:sym typeface="Wingdings" panose="05000000000000000000" pitchFamily="2" charset="2"/>
              </a:rPr>
              <a:t>i</a:t>
            </a:r>
            <a:r>
              <a:rPr lang="en-US" altLang="ko-KR" b="1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  <a:sym typeface="Wingdings" panose="05000000000000000000" pitchFamily="2" charset="2"/>
              </a:rPr>
              <a:t>   (j--)  </a:t>
            </a:r>
            <a:endParaRPr lang="ko-KR" altLang="en-US" b="1" dirty="0">
              <a:solidFill>
                <a:srgbClr val="FF0000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342900" indent="-3429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b="0" i="0" u="none" strike="noStrike" baseline="0" dirty="0">
                <a:latin typeface="굴림" panose="020B0600000101010101" pitchFamily="50" charset="-127"/>
                <a:ea typeface="굴림" panose="020B0600000101010101" pitchFamily="50" charset="-127"/>
              </a:rPr>
              <a:t>내부의 두번째 </a:t>
            </a:r>
            <a:r>
              <a:rPr lang="ko-KR" altLang="en-US" b="0" i="0" u="none" strike="noStrike" baseline="0" dirty="0" err="1">
                <a:latin typeface="굴림" panose="020B0600000101010101" pitchFamily="50" charset="-127"/>
                <a:ea typeface="굴림" panose="020B0600000101010101" pitchFamily="50" charset="-127"/>
              </a:rPr>
              <a:t>반복문</a:t>
            </a:r>
            <a:r>
              <a:rPr lang="ko-KR" altLang="en-US" b="0" i="0" u="none" strike="noStrike" baseline="0" dirty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altLang="ko-KR" b="0" i="0" u="none" strike="noStrike" baseline="0" dirty="0">
                <a:latin typeface="굴림" panose="020B0600000101010101" pitchFamily="50" charset="-127"/>
                <a:ea typeface="굴림" panose="020B0600000101010101" pitchFamily="50" charset="-127"/>
              </a:rPr>
              <a:t>: </a:t>
            </a:r>
            <a:r>
              <a:rPr lang="ko-KR" altLang="en-US" b="0" i="0" u="none" strike="noStrike" baseline="0" dirty="0">
                <a:latin typeface="굴림" panose="020B0600000101010101" pitchFamily="50" charset="-127"/>
                <a:ea typeface="굴림" panose="020B0600000101010101" pitchFamily="50" charset="-127"/>
              </a:rPr>
              <a:t>별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(*) 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생성</a:t>
            </a:r>
            <a:r>
              <a:rPr lang="en-US" altLang="ko-KR" b="0" i="0" u="none" strike="noStrike" baseline="0" dirty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br>
              <a:rPr lang="en-US" altLang="ko-KR" b="0" i="0" u="none" strike="noStrike" baseline="0" dirty="0">
                <a:latin typeface="굴림" panose="020B0600000101010101" pitchFamily="50" charset="-127"/>
                <a:ea typeface="굴림" panose="020B0600000101010101" pitchFamily="50" charset="-127"/>
              </a:rPr>
            </a:br>
            <a:r>
              <a:rPr lang="en-US" altLang="ko-KR" b="0" i="0" u="none" strike="noStrike" baseline="0" dirty="0">
                <a:latin typeface="굴림" panose="020B0600000101010101" pitchFamily="50" charset="-127"/>
                <a:ea typeface="굴림" panose="020B0600000101010101" pitchFamily="50" charset="-127"/>
              </a:rPr>
              <a:t>                                  </a:t>
            </a:r>
            <a:endParaRPr lang="ko-KR" altLang="en-US" dirty="0">
              <a:solidFill>
                <a:srgbClr val="FF0000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13A1AA2-B51D-4F50-9A59-62BD10437B6F}"/>
              </a:ext>
            </a:extLst>
          </p:cNvPr>
          <p:cNvSpPr txBox="1"/>
          <p:nvPr/>
        </p:nvSpPr>
        <p:spPr>
          <a:xfrm>
            <a:off x="4789906" y="3131095"/>
            <a:ext cx="2880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FF0000"/>
                </a:solidFill>
              </a:rPr>
              <a:t>①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C29138B1-2B20-4707-B085-A75937F45681}"/>
              </a:ext>
            </a:extLst>
          </p:cNvPr>
          <p:cNvGrpSpPr/>
          <p:nvPr/>
        </p:nvGrpSpPr>
        <p:grpSpPr>
          <a:xfrm>
            <a:off x="1775520" y="1880236"/>
            <a:ext cx="1224136" cy="108604"/>
            <a:chOff x="5951984" y="4149080"/>
            <a:chExt cx="2952328" cy="144016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FC61C88E-B410-41E0-89E2-213E4358363C}"/>
                </a:ext>
              </a:extLst>
            </p:cNvPr>
            <p:cNvSpPr/>
            <p:nvPr/>
          </p:nvSpPr>
          <p:spPr>
            <a:xfrm>
              <a:off x="5951984" y="4149080"/>
              <a:ext cx="144016" cy="144016"/>
            </a:xfrm>
            <a:prstGeom prst="rect">
              <a:avLst/>
            </a:prstGeom>
            <a:noFill/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7484E44E-633D-4AC9-BECA-E24341286834}"/>
                </a:ext>
              </a:extLst>
            </p:cNvPr>
            <p:cNvSpPr/>
            <p:nvPr/>
          </p:nvSpPr>
          <p:spPr>
            <a:xfrm>
              <a:off x="6168008" y="4149080"/>
              <a:ext cx="144016" cy="144016"/>
            </a:xfrm>
            <a:prstGeom prst="rect">
              <a:avLst/>
            </a:prstGeom>
            <a:noFill/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44ADA314-1DF3-43D0-9602-ED4CDE21384E}"/>
                </a:ext>
              </a:extLst>
            </p:cNvPr>
            <p:cNvSpPr/>
            <p:nvPr/>
          </p:nvSpPr>
          <p:spPr>
            <a:xfrm>
              <a:off x="6384032" y="4149080"/>
              <a:ext cx="144016" cy="144016"/>
            </a:xfrm>
            <a:prstGeom prst="rect">
              <a:avLst/>
            </a:prstGeom>
            <a:noFill/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40C8F2F3-84EA-4CB0-871C-77C44698FF0C}"/>
                </a:ext>
              </a:extLst>
            </p:cNvPr>
            <p:cNvSpPr/>
            <p:nvPr/>
          </p:nvSpPr>
          <p:spPr>
            <a:xfrm>
              <a:off x="6600056" y="4149080"/>
              <a:ext cx="144016" cy="144016"/>
            </a:xfrm>
            <a:prstGeom prst="rect">
              <a:avLst/>
            </a:prstGeom>
            <a:noFill/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DAF2C4B1-28A1-470F-903F-0DB55701F64D}"/>
                </a:ext>
              </a:extLst>
            </p:cNvPr>
            <p:cNvSpPr/>
            <p:nvPr/>
          </p:nvSpPr>
          <p:spPr>
            <a:xfrm>
              <a:off x="6816080" y="4149080"/>
              <a:ext cx="144016" cy="144016"/>
            </a:xfrm>
            <a:prstGeom prst="rect">
              <a:avLst/>
            </a:prstGeom>
            <a:noFill/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5C7FFA86-A064-4862-B77B-C132237D999F}"/>
                </a:ext>
              </a:extLst>
            </p:cNvPr>
            <p:cNvSpPr/>
            <p:nvPr/>
          </p:nvSpPr>
          <p:spPr>
            <a:xfrm>
              <a:off x="7032104" y="4149080"/>
              <a:ext cx="144016" cy="144016"/>
            </a:xfrm>
            <a:prstGeom prst="rect">
              <a:avLst/>
            </a:prstGeom>
            <a:noFill/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F24E95BE-5BB5-4DF6-8E33-746A46626939}"/>
                </a:ext>
              </a:extLst>
            </p:cNvPr>
            <p:cNvSpPr/>
            <p:nvPr/>
          </p:nvSpPr>
          <p:spPr>
            <a:xfrm>
              <a:off x="7248128" y="4149080"/>
              <a:ext cx="144016" cy="144016"/>
            </a:xfrm>
            <a:prstGeom prst="rect">
              <a:avLst/>
            </a:prstGeom>
            <a:noFill/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11D0179E-DAF5-4D6C-B7E1-0E50EECC1683}"/>
                </a:ext>
              </a:extLst>
            </p:cNvPr>
            <p:cNvSpPr/>
            <p:nvPr/>
          </p:nvSpPr>
          <p:spPr>
            <a:xfrm>
              <a:off x="7464152" y="4149080"/>
              <a:ext cx="144016" cy="144016"/>
            </a:xfrm>
            <a:prstGeom prst="rect">
              <a:avLst/>
            </a:prstGeom>
            <a:noFill/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AAD30171-E534-4B31-8AA0-F3051957D1A7}"/>
                </a:ext>
              </a:extLst>
            </p:cNvPr>
            <p:cNvSpPr/>
            <p:nvPr/>
          </p:nvSpPr>
          <p:spPr>
            <a:xfrm>
              <a:off x="7680176" y="4149080"/>
              <a:ext cx="144016" cy="144016"/>
            </a:xfrm>
            <a:prstGeom prst="rect">
              <a:avLst/>
            </a:prstGeom>
            <a:noFill/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D2B5E4A7-44D4-47D3-A5B1-E977F9EDB686}"/>
                </a:ext>
              </a:extLst>
            </p:cNvPr>
            <p:cNvSpPr/>
            <p:nvPr/>
          </p:nvSpPr>
          <p:spPr>
            <a:xfrm>
              <a:off x="7896200" y="4149080"/>
              <a:ext cx="144016" cy="144016"/>
            </a:xfrm>
            <a:prstGeom prst="rect">
              <a:avLst/>
            </a:prstGeom>
            <a:noFill/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DDF1EDAF-075D-4226-936F-24407A5854CE}"/>
                </a:ext>
              </a:extLst>
            </p:cNvPr>
            <p:cNvSpPr/>
            <p:nvPr/>
          </p:nvSpPr>
          <p:spPr>
            <a:xfrm>
              <a:off x="8112224" y="4149080"/>
              <a:ext cx="144016" cy="144016"/>
            </a:xfrm>
            <a:prstGeom prst="rect">
              <a:avLst/>
            </a:prstGeom>
            <a:noFill/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6BB8820B-4DAD-43AC-89E7-1C495E1DAB76}"/>
                </a:ext>
              </a:extLst>
            </p:cNvPr>
            <p:cNvSpPr/>
            <p:nvPr/>
          </p:nvSpPr>
          <p:spPr>
            <a:xfrm>
              <a:off x="8328248" y="4149080"/>
              <a:ext cx="144016" cy="144016"/>
            </a:xfrm>
            <a:prstGeom prst="rect">
              <a:avLst/>
            </a:prstGeom>
            <a:noFill/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F0B8E6AF-1200-4EB8-B28F-3BF1F6CF8CFE}"/>
                </a:ext>
              </a:extLst>
            </p:cNvPr>
            <p:cNvSpPr/>
            <p:nvPr/>
          </p:nvSpPr>
          <p:spPr>
            <a:xfrm>
              <a:off x="8544272" y="4149080"/>
              <a:ext cx="144016" cy="144016"/>
            </a:xfrm>
            <a:prstGeom prst="rect">
              <a:avLst/>
            </a:prstGeom>
            <a:noFill/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38613672-5EF8-4B72-9602-3AFFABC31161}"/>
                </a:ext>
              </a:extLst>
            </p:cNvPr>
            <p:cNvSpPr/>
            <p:nvPr/>
          </p:nvSpPr>
          <p:spPr>
            <a:xfrm>
              <a:off x="8760296" y="4149080"/>
              <a:ext cx="144016" cy="144016"/>
            </a:xfrm>
            <a:prstGeom prst="rect">
              <a:avLst/>
            </a:prstGeom>
            <a:noFill/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CBA34A5D-F817-4ED7-BAF7-80BEFA82DC0B}"/>
              </a:ext>
            </a:extLst>
          </p:cNvPr>
          <p:cNvSpPr txBox="1"/>
          <p:nvPr/>
        </p:nvSpPr>
        <p:spPr>
          <a:xfrm>
            <a:off x="1415480" y="1753071"/>
            <a:ext cx="2880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7CD2A80-1A85-455B-B5EE-C690CF3F969A}"/>
              </a:ext>
            </a:extLst>
          </p:cNvPr>
          <p:cNvSpPr/>
          <p:nvPr/>
        </p:nvSpPr>
        <p:spPr>
          <a:xfrm>
            <a:off x="2820514" y="2348880"/>
            <a:ext cx="755206" cy="184647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6ACB6406-16F6-42FB-A2FE-324C7CEDC568}"/>
              </a:ext>
            </a:extLst>
          </p:cNvPr>
          <p:cNvSpPr txBox="1"/>
          <p:nvPr/>
        </p:nvSpPr>
        <p:spPr>
          <a:xfrm>
            <a:off x="3575720" y="2276872"/>
            <a:ext cx="2880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18" name="오른쪽 중괄호 17">
            <a:extLst>
              <a:ext uri="{FF2B5EF4-FFF2-40B4-BE49-F238E27FC236}">
                <a16:creationId xmlns:a16="http://schemas.microsoft.com/office/drawing/2014/main" id="{9F6B1969-BE2F-4A2C-8C4A-B7256D187423}"/>
              </a:ext>
            </a:extLst>
          </p:cNvPr>
          <p:cNvSpPr/>
          <p:nvPr/>
        </p:nvSpPr>
        <p:spPr>
          <a:xfrm>
            <a:off x="4367808" y="1700808"/>
            <a:ext cx="398678" cy="316835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1D2D325-2FEF-42C0-B877-C2449C67DEB6}"/>
              </a:ext>
            </a:extLst>
          </p:cNvPr>
          <p:cNvSpPr txBox="1"/>
          <p:nvPr/>
        </p:nvSpPr>
        <p:spPr>
          <a:xfrm>
            <a:off x="5750010" y="2479805"/>
            <a:ext cx="5818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Let</a:t>
            </a:r>
            <a:r>
              <a:rPr lang="ko-KR" altLang="en-US" dirty="0">
                <a:solidFill>
                  <a:srgbClr val="0070C0"/>
                </a:solidFill>
              </a:rPr>
              <a:t> </a:t>
            </a:r>
            <a:r>
              <a:rPr lang="en-US" altLang="ko-KR" dirty="0">
                <a:solidFill>
                  <a:srgbClr val="0070C0"/>
                </a:solidFill>
              </a:rPr>
              <a:t>num</a:t>
            </a:r>
            <a:r>
              <a:rPr lang="ko-KR" altLang="en-US" dirty="0">
                <a:solidFill>
                  <a:srgbClr val="0070C0"/>
                </a:solidFill>
              </a:rPr>
              <a:t> </a:t>
            </a:r>
            <a:r>
              <a:rPr lang="en-US" altLang="ko-KR" dirty="0">
                <a:solidFill>
                  <a:srgbClr val="0070C0"/>
                </a:solidFill>
              </a:rPr>
              <a:t>=</a:t>
            </a:r>
            <a:r>
              <a:rPr lang="ko-KR" altLang="en-US" dirty="0">
                <a:solidFill>
                  <a:srgbClr val="0070C0"/>
                </a:solidFill>
              </a:rPr>
              <a:t> </a:t>
            </a:r>
            <a:r>
              <a:rPr lang="en-US" altLang="ko-KR" dirty="0" err="1">
                <a:solidFill>
                  <a:srgbClr val="0070C0"/>
                </a:solidFill>
              </a:rPr>
              <a:t>parseInt</a:t>
            </a:r>
            <a:r>
              <a:rPr lang="en-US" altLang="ko-KR" dirty="0">
                <a:solidFill>
                  <a:srgbClr val="0070C0"/>
                </a:solidFill>
              </a:rPr>
              <a:t>(prompt(“</a:t>
            </a:r>
            <a:r>
              <a:rPr lang="ko-KR" altLang="en-US" dirty="0">
                <a:solidFill>
                  <a:srgbClr val="0070C0"/>
                </a:solidFill>
              </a:rPr>
              <a:t>숫자입력 </a:t>
            </a:r>
            <a:r>
              <a:rPr lang="en-US" altLang="ko-KR" dirty="0">
                <a:solidFill>
                  <a:srgbClr val="0070C0"/>
                </a:solidFill>
              </a:rPr>
              <a:t>: “,0));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718251A-7774-4BED-9E0E-5BFE8D1EEB38}"/>
              </a:ext>
            </a:extLst>
          </p:cNvPr>
          <p:cNvSpPr txBox="1"/>
          <p:nvPr/>
        </p:nvSpPr>
        <p:spPr>
          <a:xfrm>
            <a:off x="3802847" y="898880"/>
            <a:ext cx="1142781" cy="175432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dirty="0"/>
              <a:t>*</a:t>
            </a:r>
          </a:p>
          <a:p>
            <a:r>
              <a:rPr lang="en-US" altLang="ko-KR" dirty="0"/>
              <a:t>**</a:t>
            </a:r>
          </a:p>
          <a:p>
            <a:r>
              <a:rPr lang="en-US" altLang="ko-KR" dirty="0"/>
              <a:t>***</a:t>
            </a:r>
          </a:p>
          <a:p>
            <a:r>
              <a:rPr lang="en-US" altLang="ko-KR" dirty="0"/>
              <a:t>****</a:t>
            </a:r>
          </a:p>
          <a:p>
            <a:r>
              <a:rPr lang="en-US" altLang="ko-KR" dirty="0"/>
              <a:t>*****</a:t>
            </a:r>
          </a:p>
          <a:p>
            <a:r>
              <a:rPr lang="en-US" altLang="ko-KR" dirty="0"/>
              <a:t>******</a:t>
            </a:r>
            <a:endParaRPr lang="ko-KR" altLang="en-US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FC371C95-6565-49C3-9E11-BB023825E05C}"/>
              </a:ext>
            </a:extLst>
          </p:cNvPr>
          <p:cNvSpPr txBox="1"/>
          <p:nvPr/>
        </p:nvSpPr>
        <p:spPr>
          <a:xfrm>
            <a:off x="5289862" y="898880"/>
            <a:ext cx="1191860" cy="175432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dirty="0"/>
              <a:t>     *</a:t>
            </a:r>
          </a:p>
          <a:p>
            <a:r>
              <a:rPr lang="en-US" altLang="ko-KR" dirty="0"/>
              <a:t>    **</a:t>
            </a:r>
          </a:p>
          <a:p>
            <a:r>
              <a:rPr lang="en-US" altLang="ko-KR" dirty="0"/>
              <a:t>   ***</a:t>
            </a:r>
          </a:p>
          <a:p>
            <a:r>
              <a:rPr lang="en-US" altLang="ko-KR" dirty="0"/>
              <a:t>  ****</a:t>
            </a:r>
          </a:p>
          <a:p>
            <a:r>
              <a:rPr lang="en-US" altLang="ko-KR" dirty="0"/>
              <a:t> *****</a:t>
            </a:r>
          </a:p>
          <a:p>
            <a:r>
              <a:rPr lang="en-US" altLang="ko-KR" dirty="0"/>
              <a:t>******</a:t>
            </a:r>
            <a:endParaRPr lang="ko-KR" altLang="en-US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EE7D7A06-56FF-4A3D-A8E0-642BF4D8EAAF}"/>
              </a:ext>
            </a:extLst>
          </p:cNvPr>
          <p:cNvSpPr txBox="1"/>
          <p:nvPr/>
        </p:nvSpPr>
        <p:spPr>
          <a:xfrm>
            <a:off x="7896200" y="4941168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 u="none" strike="noStrike" baseline="0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  <a:sym typeface="Wingdings" panose="05000000000000000000" pitchFamily="2" charset="2"/>
              </a:rPr>
              <a:t> k=0 ~ k &lt; 2</a:t>
            </a:r>
            <a:r>
              <a:rPr lang="en-US" altLang="ko-KR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  <a:sym typeface="Wingdings" panose="05000000000000000000" pitchFamily="2" charset="2"/>
              </a:rPr>
              <a:t>i-</a:t>
            </a:r>
            <a:r>
              <a:rPr lang="en-US" altLang="ko-KR" b="0" i="0" u="none" strike="noStrike" baseline="0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  <a:sym typeface="Wingdings" panose="05000000000000000000" pitchFamily="2" charset="2"/>
              </a:rPr>
              <a:t>1 (k++)</a:t>
            </a:r>
            <a:r>
              <a:rPr lang="en-US" altLang="ko-KR" b="0" i="0" u="none" strike="noStrike" baseline="0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93486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6" grpId="1" animBg="1"/>
      <p:bldP spid="62" grpId="0" animBg="1"/>
      <p:bldP spid="62" grpId="1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8128" y="1868888"/>
            <a:ext cx="2462546" cy="2968016"/>
          </a:xfrm>
          <a:prstGeom prst="rect">
            <a:avLst/>
          </a:prstGeom>
        </p:spPr>
      </p:pic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/>
              <a:t>8-7 write()</a:t>
            </a:r>
            <a:r>
              <a:rPr lang="ko-KR" altLang="en-US" dirty="0"/>
              <a:t>와 </a:t>
            </a:r>
            <a:r>
              <a:rPr lang="en-US" altLang="ko-KR" dirty="0" err="1"/>
              <a:t>writeln</a:t>
            </a:r>
            <a:r>
              <a:rPr lang="en-US" altLang="ko-KR" dirty="0"/>
              <a:t>() </a:t>
            </a:r>
            <a:r>
              <a:rPr lang="ko-KR" altLang="en-US" dirty="0" err="1"/>
              <a:t>메소드</a:t>
            </a:r>
            <a:r>
              <a:rPr lang="ko-KR" altLang="en-US" dirty="0"/>
              <a:t> 활용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2063552" y="1268760"/>
            <a:ext cx="4608512" cy="378565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</a:t>
            </a:r>
          </a:p>
          <a:p>
            <a:pPr defTabSz="180000"/>
            <a:r>
              <a:rPr lang="en-US" altLang="ko-KR" sz="1200" dirty="0"/>
              <a:t>&lt;title&gt;write()</a:t>
            </a:r>
            <a:r>
              <a:rPr lang="ko-KR" altLang="en-US" sz="1200" dirty="0"/>
              <a:t>와 </a:t>
            </a:r>
            <a:r>
              <a:rPr lang="en-US" altLang="ko-KR" sz="1200" dirty="0" err="1"/>
              <a:t>writeln</a:t>
            </a:r>
            <a:r>
              <a:rPr lang="en-US" altLang="ko-KR" sz="1200" dirty="0"/>
              <a:t>() </a:t>
            </a:r>
            <a:r>
              <a:rPr lang="ko-KR" altLang="en-US" sz="1200" dirty="0"/>
              <a:t>활용</a:t>
            </a:r>
            <a:r>
              <a:rPr lang="en-US" altLang="ko-KR" sz="1200" dirty="0"/>
              <a:t>&lt;/title&gt;</a:t>
            </a:r>
          </a:p>
          <a:p>
            <a:pPr defTabSz="180000"/>
            <a:r>
              <a:rPr lang="en-US" altLang="ko-KR" sz="1200" dirty="0"/>
              <a:t>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&lt;h3&gt;write()</a:t>
            </a:r>
            <a:r>
              <a:rPr lang="ko-KR" altLang="en-US" sz="1200" dirty="0"/>
              <a:t>와 </a:t>
            </a:r>
            <a:r>
              <a:rPr lang="en-US" altLang="ko-KR" sz="1200" dirty="0" err="1"/>
              <a:t>writeln</a:t>
            </a:r>
            <a:r>
              <a:rPr lang="en-US" altLang="ko-KR" sz="1200" dirty="0"/>
              <a:t>() </a:t>
            </a:r>
            <a:r>
              <a:rPr lang="ko-KR" altLang="en-US" sz="1200" dirty="0"/>
              <a:t>활용</a:t>
            </a:r>
            <a:r>
              <a:rPr lang="en-US" altLang="ko-KR" sz="1200" dirty="0"/>
              <a:t>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&lt;script&gt;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document.write</a:t>
            </a:r>
            <a:r>
              <a:rPr lang="en-US" altLang="ko-KR" sz="1200" dirty="0"/>
              <a:t>("&lt;h3&gt;</a:t>
            </a:r>
            <a:r>
              <a:rPr lang="ko-KR" altLang="en-US" sz="1200" dirty="0"/>
              <a:t>동물원에 </a:t>
            </a:r>
            <a:r>
              <a:rPr lang="ko-KR" altLang="en-US" sz="1200" dirty="0" err="1"/>
              <a:t>소풍갑시다</a:t>
            </a:r>
            <a:r>
              <a:rPr lang="en-US" altLang="ko-KR" sz="1200" dirty="0"/>
              <a:t>&lt;/h3&gt;");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document.write</a:t>
            </a:r>
            <a:r>
              <a:rPr lang="en-US" altLang="ko-KR" sz="1200" dirty="0"/>
              <a:t>("&lt;p style='</a:t>
            </a:r>
            <a:r>
              <a:rPr lang="en-US" altLang="ko-KR" sz="1200" dirty="0" err="1"/>
              <a:t>color:blue</a:t>
            </a:r>
            <a:r>
              <a:rPr lang="en-US" altLang="ko-KR" sz="1200" dirty="0"/>
              <a:t>'&gt;</a:t>
            </a:r>
            <a:r>
              <a:rPr lang="ko-KR" altLang="en-US" sz="1200" dirty="0"/>
              <a:t>날씨가 좋아 </a:t>
            </a:r>
            <a:r>
              <a:rPr lang="en-US" altLang="ko-KR" sz="1200" dirty="0"/>
              <a:t>");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document.write</a:t>
            </a:r>
            <a:r>
              <a:rPr lang="en-US" altLang="ko-KR" sz="1200" dirty="0"/>
              <a:t>("</a:t>
            </a:r>
            <a:r>
              <a:rPr lang="ko-KR" altLang="en-US" sz="1200" dirty="0" err="1"/>
              <a:t>소풍갑니다</a:t>
            </a:r>
            <a:r>
              <a:rPr lang="en-US" altLang="ko-KR" sz="1200" dirty="0"/>
              <a:t>&lt;/p&gt;");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document.write</a:t>
            </a:r>
            <a:r>
              <a:rPr lang="en-US" altLang="ko-KR" sz="1200" dirty="0"/>
              <a:t>(2+3);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document.write</a:t>
            </a:r>
            <a:r>
              <a:rPr lang="en-US" altLang="ko-KR" sz="1200" dirty="0"/>
              <a:t>("</a:t>
            </a:r>
            <a:r>
              <a:rPr lang="ko-KR" altLang="en-US" sz="1200" dirty="0"/>
              <a:t>명입니다</a:t>
            </a:r>
            <a:r>
              <a:rPr lang="en-US" altLang="ko-KR" sz="1200" dirty="0"/>
              <a:t>.&lt;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&gt;"); // </a:t>
            </a:r>
            <a:r>
              <a:rPr lang="ko-KR" altLang="en-US" sz="1200" dirty="0"/>
              <a:t>다음 줄로 넘어가기</a:t>
            </a:r>
          </a:p>
          <a:p>
            <a:pPr defTabSz="180000"/>
            <a:endParaRPr lang="ko-KR" altLang="en-US" sz="1200" dirty="0"/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document.writeln</a:t>
            </a:r>
            <a:r>
              <a:rPr lang="en-US" altLang="ko-KR" sz="1200" dirty="0"/>
              <a:t>(5); // </a:t>
            </a:r>
            <a:r>
              <a:rPr lang="ko-KR" altLang="en-US" sz="1200" dirty="0"/>
              <a:t>다음 줄에 넘어가지 못함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document.writeln</a:t>
            </a:r>
            <a:r>
              <a:rPr lang="en-US" altLang="ko-KR" sz="1200" dirty="0"/>
              <a:t>("</a:t>
            </a:r>
            <a:r>
              <a:rPr lang="ko-KR" altLang="en-US" sz="1200" dirty="0"/>
              <a:t>명입니다</a:t>
            </a:r>
            <a:r>
              <a:rPr lang="en-US" altLang="ko-KR" sz="1200" dirty="0"/>
              <a:t>.&lt;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&gt;");</a:t>
            </a:r>
          </a:p>
          <a:p>
            <a:pPr defTabSz="180000"/>
            <a:r>
              <a:rPr lang="en-US" altLang="ko-KR" sz="1200" dirty="0"/>
              <a:t>&lt;/script&gt;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sp>
        <p:nvSpPr>
          <p:cNvPr id="8" name="자유형 7"/>
          <p:cNvSpPr/>
          <p:nvPr/>
        </p:nvSpPr>
        <p:spPr>
          <a:xfrm>
            <a:off x="2153018" y="2924945"/>
            <a:ext cx="4218280" cy="1573045"/>
          </a:xfrm>
          <a:custGeom>
            <a:avLst/>
            <a:gdLst>
              <a:gd name="connsiteX0" fmla="*/ 121920 w 4836160"/>
              <a:gd name="connsiteY0" fmla="*/ 112090 h 2398090"/>
              <a:gd name="connsiteX1" fmla="*/ 111760 w 4836160"/>
              <a:gd name="connsiteY1" fmla="*/ 173050 h 2398090"/>
              <a:gd name="connsiteX2" fmla="*/ 101600 w 4836160"/>
              <a:gd name="connsiteY2" fmla="*/ 254330 h 2398090"/>
              <a:gd name="connsiteX3" fmla="*/ 81280 w 4836160"/>
              <a:gd name="connsiteY3" fmla="*/ 284810 h 2398090"/>
              <a:gd name="connsiteX4" fmla="*/ 60960 w 4836160"/>
              <a:gd name="connsiteY4" fmla="*/ 508330 h 2398090"/>
              <a:gd name="connsiteX5" fmla="*/ 50800 w 4836160"/>
              <a:gd name="connsiteY5" fmla="*/ 538810 h 2398090"/>
              <a:gd name="connsiteX6" fmla="*/ 30480 w 4836160"/>
              <a:gd name="connsiteY6" fmla="*/ 660730 h 2398090"/>
              <a:gd name="connsiteX7" fmla="*/ 20320 w 4836160"/>
              <a:gd name="connsiteY7" fmla="*/ 721690 h 2398090"/>
              <a:gd name="connsiteX8" fmla="*/ 0 w 4836160"/>
              <a:gd name="connsiteY8" fmla="*/ 996010 h 2398090"/>
              <a:gd name="connsiteX9" fmla="*/ 10160 w 4836160"/>
              <a:gd name="connsiteY9" fmla="*/ 1991690 h 2398090"/>
              <a:gd name="connsiteX10" fmla="*/ 30480 w 4836160"/>
              <a:gd name="connsiteY10" fmla="*/ 2022170 h 2398090"/>
              <a:gd name="connsiteX11" fmla="*/ 50800 w 4836160"/>
              <a:gd name="connsiteY11" fmla="*/ 2093290 h 2398090"/>
              <a:gd name="connsiteX12" fmla="*/ 111760 w 4836160"/>
              <a:gd name="connsiteY12" fmla="*/ 2174570 h 2398090"/>
              <a:gd name="connsiteX13" fmla="*/ 132080 w 4836160"/>
              <a:gd name="connsiteY13" fmla="*/ 2205050 h 2398090"/>
              <a:gd name="connsiteX14" fmla="*/ 213360 w 4836160"/>
              <a:gd name="connsiteY14" fmla="*/ 2255850 h 2398090"/>
              <a:gd name="connsiteX15" fmla="*/ 274320 w 4836160"/>
              <a:gd name="connsiteY15" fmla="*/ 2296490 h 2398090"/>
              <a:gd name="connsiteX16" fmla="*/ 345440 w 4836160"/>
              <a:gd name="connsiteY16" fmla="*/ 2326970 h 2398090"/>
              <a:gd name="connsiteX17" fmla="*/ 386080 w 4836160"/>
              <a:gd name="connsiteY17" fmla="*/ 2337130 h 2398090"/>
              <a:gd name="connsiteX18" fmla="*/ 497840 w 4836160"/>
              <a:gd name="connsiteY18" fmla="*/ 2367610 h 2398090"/>
              <a:gd name="connsiteX19" fmla="*/ 1899920 w 4836160"/>
              <a:gd name="connsiteY19" fmla="*/ 2377770 h 2398090"/>
              <a:gd name="connsiteX20" fmla="*/ 2286000 w 4836160"/>
              <a:gd name="connsiteY20" fmla="*/ 2387930 h 2398090"/>
              <a:gd name="connsiteX21" fmla="*/ 2540000 w 4836160"/>
              <a:gd name="connsiteY21" fmla="*/ 2398090 h 2398090"/>
              <a:gd name="connsiteX22" fmla="*/ 4155440 w 4836160"/>
              <a:gd name="connsiteY22" fmla="*/ 2387930 h 2398090"/>
              <a:gd name="connsiteX23" fmla="*/ 4389120 w 4836160"/>
              <a:gd name="connsiteY23" fmla="*/ 2377770 h 2398090"/>
              <a:gd name="connsiteX24" fmla="*/ 4490720 w 4836160"/>
              <a:gd name="connsiteY24" fmla="*/ 2337130 h 2398090"/>
              <a:gd name="connsiteX25" fmla="*/ 4541520 w 4836160"/>
              <a:gd name="connsiteY25" fmla="*/ 2326970 h 2398090"/>
              <a:gd name="connsiteX26" fmla="*/ 4612640 w 4836160"/>
              <a:gd name="connsiteY26" fmla="*/ 2296490 h 2398090"/>
              <a:gd name="connsiteX27" fmla="*/ 4643120 w 4836160"/>
              <a:gd name="connsiteY27" fmla="*/ 2266010 h 2398090"/>
              <a:gd name="connsiteX28" fmla="*/ 4683760 w 4836160"/>
              <a:gd name="connsiteY28" fmla="*/ 2174570 h 2398090"/>
              <a:gd name="connsiteX29" fmla="*/ 4693920 w 4836160"/>
              <a:gd name="connsiteY29" fmla="*/ 2123770 h 2398090"/>
              <a:gd name="connsiteX30" fmla="*/ 4734560 w 4836160"/>
              <a:gd name="connsiteY30" fmla="*/ 2032330 h 2398090"/>
              <a:gd name="connsiteX31" fmla="*/ 4754880 w 4836160"/>
              <a:gd name="connsiteY31" fmla="*/ 1910410 h 2398090"/>
              <a:gd name="connsiteX32" fmla="*/ 4785360 w 4836160"/>
              <a:gd name="connsiteY32" fmla="*/ 1524330 h 2398090"/>
              <a:gd name="connsiteX33" fmla="*/ 4795520 w 4836160"/>
              <a:gd name="connsiteY33" fmla="*/ 1483690 h 2398090"/>
              <a:gd name="connsiteX34" fmla="*/ 4815840 w 4836160"/>
              <a:gd name="connsiteY34" fmla="*/ 1382090 h 2398090"/>
              <a:gd name="connsiteX35" fmla="*/ 4826000 w 4836160"/>
              <a:gd name="connsiteY35" fmla="*/ 1260170 h 2398090"/>
              <a:gd name="connsiteX36" fmla="*/ 4836160 w 4836160"/>
              <a:gd name="connsiteY36" fmla="*/ 1158570 h 2398090"/>
              <a:gd name="connsiteX37" fmla="*/ 4826000 w 4836160"/>
              <a:gd name="connsiteY37" fmla="*/ 437210 h 2398090"/>
              <a:gd name="connsiteX38" fmla="*/ 4815840 w 4836160"/>
              <a:gd name="connsiteY38" fmla="*/ 396570 h 2398090"/>
              <a:gd name="connsiteX39" fmla="*/ 4785360 w 4836160"/>
              <a:gd name="connsiteY39" fmla="*/ 274650 h 2398090"/>
              <a:gd name="connsiteX40" fmla="*/ 4775200 w 4836160"/>
              <a:gd name="connsiteY40" fmla="*/ 244170 h 2398090"/>
              <a:gd name="connsiteX41" fmla="*/ 4754880 w 4836160"/>
              <a:gd name="connsiteY41" fmla="*/ 213690 h 2398090"/>
              <a:gd name="connsiteX42" fmla="*/ 4744720 w 4836160"/>
              <a:gd name="connsiteY42" fmla="*/ 173050 h 2398090"/>
              <a:gd name="connsiteX43" fmla="*/ 4693920 w 4836160"/>
              <a:gd name="connsiteY43" fmla="*/ 112090 h 2398090"/>
              <a:gd name="connsiteX44" fmla="*/ 4612640 w 4836160"/>
              <a:gd name="connsiteY44" fmla="*/ 81610 h 2398090"/>
              <a:gd name="connsiteX45" fmla="*/ 4572000 w 4836160"/>
              <a:gd name="connsiteY45" fmla="*/ 61290 h 2398090"/>
              <a:gd name="connsiteX46" fmla="*/ 4541520 w 4836160"/>
              <a:gd name="connsiteY46" fmla="*/ 51130 h 2398090"/>
              <a:gd name="connsiteX47" fmla="*/ 4500880 w 4836160"/>
              <a:gd name="connsiteY47" fmla="*/ 30810 h 2398090"/>
              <a:gd name="connsiteX48" fmla="*/ 4378960 w 4836160"/>
              <a:gd name="connsiteY48" fmla="*/ 20650 h 2398090"/>
              <a:gd name="connsiteX49" fmla="*/ 1635760 w 4836160"/>
              <a:gd name="connsiteY49" fmla="*/ 10490 h 2398090"/>
              <a:gd name="connsiteX50" fmla="*/ 1381760 w 4836160"/>
              <a:gd name="connsiteY50" fmla="*/ 330 h 2398090"/>
              <a:gd name="connsiteX51" fmla="*/ 284480 w 4836160"/>
              <a:gd name="connsiteY51" fmla="*/ 20650 h 2398090"/>
              <a:gd name="connsiteX52" fmla="*/ 193040 w 4836160"/>
              <a:gd name="connsiteY52" fmla="*/ 61290 h 2398090"/>
              <a:gd name="connsiteX53" fmla="*/ 142240 w 4836160"/>
              <a:gd name="connsiteY53" fmla="*/ 112090 h 2398090"/>
              <a:gd name="connsiteX54" fmla="*/ 121920 w 4836160"/>
              <a:gd name="connsiteY54" fmla="*/ 142570 h 2398090"/>
              <a:gd name="connsiteX55" fmla="*/ 91440 w 4836160"/>
              <a:gd name="connsiteY55" fmla="*/ 173050 h 2398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4836160" h="2398090">
                <a:moveTo>
                  <a:pt x="121920" y="112090"/>
                </a:moveTo>
                <a:cubicBezTo>
                  <a:pt x="118533" y="132410"/>
                  <a:pt x="114673" y="152657"/>
                  <a:pt x="111760" y="173050"/>
                </a:cubicBezTo>
                <a:cubicBezTo>
                  <a:pt x="107899" y="200080"/>
                  <a:pt x="108784" y="227988"/>
                  <a:pt x="101600" y="254330"/>
                </a:cubicBezTo>
                <a:cubicBezTo>
                  <a:pt x="98387" y="266111"/>
                  <a:pt x="88053" y="274650"/>
                  <a:pt x="81280" y="284810"/>
                </a:cubicBezTo>
                <a:cubicBezTo>
                  <a:pt x="74507" y="359317"/>
                  <a:pt x="69874" y="434049"/>
                  <a:pt x="60960" y="508330"/>
                </a:cubicBezTo>
                <a:cubicBezTo>
                  <a:pt x="59684" y="518963"/>
                  <a:pt x="52900" y="528308"/>
                  <a:pt x="50800" y="538810"/>
                </a:cubicBezTo>
                <a:cubicBezTo>
                  <a:pt x="42720" y="579210"/>
                  <a:pt x="37253" y="620090"/>
                  <a:pt x="30480" y="660730"/>
                </a:cubicBezTo>
                <a:cubicBezTo>
                  <a:pt x="27093" y="681050"/>
                  <a:pt x="22595" y="701216"/>
                  <a:pt x="20320" y="721690"/>
                </a:cubicBezTo>
                <a:cubicBezTo>
                  <a:pt x="3418" y="873811"/>
                  <a:pt x="11861" y="782510"/>
                  <a:pt x="0" y="996010"/>
                </a:cubicBezTo>
                <a:cubicBezTo>
                  <a:pt x="3387" y="1327903"/>
                  <a:pt x="306" y="1659926"/>
                  <a:pt x="10160" y="1991690"/>
                </a:cubicBezTo>
                <a:cubicBezTo>
                  <a:pt x="10523" y="2003895"/>
                  <a:pt x="25670" y="2010947"/>
                  <a:pt x="30480" y="2022170"/>
                </a:cubicBezTo>
                <a:cubicBezTo>
                  <a:pt x="35511" y="2033910"/>
                  <a:pt x="42150" y="2079697"/>
                  <a:pt x="50800" y="2093290"/>
                </a:cubicBezTo>
                <a:cubicBezTo>
                  <a:pt x="68982" y="2121862"/>
                  <a:pt x="92974" y="2146391"/>
                  <a:pt x="111760" y="2174570"/>
                </a:cubicBezTo>
                <a:cubicBezTo>
                  <a:pt x="118533" y="2184730"/>
                  <a:pt x="123446" y="2196416"/>
                  <a:pt x="132080" y="2205050"/>
                </a:cubicBezTo>
                <a:cubicBezTo>
                  <a:pt x="167456" y="2240426"/>
                  <a:pt x="173120" y="2231706"/>
                  <a:pt x="213360" y="2255850"/>
                </a:cubicBezTo>
                <a:cubicBezTo>
                  <a:pt x="234301" y="2268415"/>
                  <a:pt x="251152" y="2288767"/>
                  <a:pt x="274320" y="2296490"/>
                </a:cubicBezTo>
                <a:cubicBezTo>
                  <a:pt x="425699" y="2346950"/>
                  <a:pt x="144564" y="2251642"/>
                  <a:pt x="345440" y="2326970"/>
                </a:cubicBezTo>
                <a:cubicBezTo>
                  <a:pt x="358515" y="2331873"/>
                  <a:pt x="372705" y="2333118"/>
                  <a:pt x="386080" y="2337130"/>
                </a:cubicBezTo>
                <a:cubicBezTo>
                  <a:pt x="414514" y="2345660"/>
                  <a:pt x="465468" y="2367157"/>
                  <a:pt x="497840" y="2367610"/>
                </a:cubicBezTo>
                <a:lnTo>
                  <a:pt x="1899920" y="2377770"/>
                </a:lnTo>
                <a:lnTo>
                  <a:pt x="2286000" y="2387930"/>
                </a:lnTo>
                <a:cubicBezTo>
                  <a:pt x="2370692" y="2390619"/>
                  <a:pt x="2455266" y="2398090"/>
                  <a:pt x="2540000" y="2398090"/>
                </a:cubicBezTo>
                <a:lnTo>
                  <a:pt x="4155440" y="2387930"/>
                </a:lnTo>
                <a:cubicBezTo>
                  <a:pt x="4233333" y="2384543"/>
                  <a:pt x="4311567" y="2385793"/>
                  <a:pt x="4389120" y="2377770"/>
                </a:cubicBezTo>
                <a:cubicBezTo>
                  <a:pt x="4450431" y="2371427"/>
                  <a:pt x="4440834" y="2353759"/>
                  <a:pt x="4490720" y="2337130"/>
                </a:cubicBezTo>
                <a:cubicBezTo>
                  <a:pt x="4507103" y="2331669"/>
                  <a:pt x="4524767" y="2331158"/>
                  <a:pt x="4541520" y="2326970"/>
                </a:cubicBezTo>
                <a:cubicBezTo>
                  <a:pt x="4561929" y="2321868"/>
                  <a:pt x="4596983" y="2307674"/>
                  <a:pt x="4612640" y="2296490"/>
                </a:cubicBezTo>
                <a:cubicBezTo>
                  <a:pt x="4624332" y="2288139"/>
                  <a:pt x="4633922" y="2277048"/>
                  <a:pt x="4643120" y="2266010"/>
                </a:cubicBezTo>
                <a:cubicBezTo>
                  <a:pt x="4665523" y="2239126"/>
                  <a:pt x="4676765" y="2209545"/>
                  <a:pt x="4683760" y="2174570"/>
                </a:cubicBezTo>
                <a:cubicBezTo>
                  <a:pt x="4687147" y="2157637"/>
                  <a:pt x="4687857" y="2139939"/>
                  <a:pt x="4693920" y="2123770"/>
                </a:cubicBezTo>
                <a:cubicBezTo>
                  <a:pt x="4724985" y="2040931"/>
                  <a:pt x="4712372" y="2165457"/>
                  <a:pt x="4734560" y="2032330"/>
                </a:cubicBezTo>
                <a:lnTo>
                  <a:pt x="4754880" y="1910410"/>
                </a:lnTo>
                <a:cubicBezTo>
                  <a:pt x="4756212" y="1891098"/>
                  <a:pt x="4770901" y="1618315"/>
                  <a:pt x="4785360" y="1524330"/>
                </a:cubicBezTo>
                <a:cubicBezTo>
                  <a:pt x="4787483" y="1510529"/>
                  <a:pt x="4793022" y="1497428"/>
                  <a:pt x="4795520" y="1483690"/>
                </a:cubicBezTo>
                <a:cubicBezTo>
                  <a:pt x="4814199" y="1380954"/>
                  <a:pt x="4794975" y="1444686"/>
                  <a:pt x="4815840" y="1382090"/>
                </a:cubicBezTo>
                <a:cubicBezTo>
                  <a:pt x="4819227" y="1341450"/>
                  <a:pt x="4822308" y="1300783"/>
                  <a:pt x="4826000" y="1260170"/>
                </a:cubicBezTo>
                <a:cubicBezTo>
                  <a:pt x="4829081" y="1226274"/>
                  <a:pt x="4836160" y="1192606"/>
                  <a:pt x="4836160" y="1158570"/>
                </a:cubicBezTo>
                <a:cubicBezTo>
                  <a:pt x="4836160" y="918093"/>
                  <a:pt x="4832410" y="677602"/>
                  <a:pt x="4826000" y="437210"/>
                </a:cubicBezTo>
                <a:cubicBezTo>
                  <a:pt x="4825628" y="423251"/>
                  <a:pt x="4818578" y="410262"/>
                  <a:pt x="4815840" y="396570"/>
                </a:cubicBezTo>
                <a:cubicBezTo>
                  <a:pt x="4795318" y="293960"/>
                  <a:pt x="4819307" y="376491"/>
                  <a:pt x="4785360" y="274650"/>
                </a:cubicBezTo>
                <a:cubicBezTo>
                  <a:pt x="4781973" y="264490"/>
                  <a:pt x="4781141" y="253081"/>
                  <a:pt x="4775200" y="244170"/>
                </a:cubicBezTo>
                <a:lnTo>
                  <a:pt x="4754880" y="213690"/>
                </a:lnTo>
                <a:cubicBezTo>
                  <a:pt x="4751493" y="200143"/>
                  <a:pt x="4750221" y="185885"/>
                  <a:pt x="4744720" y="173050"/>
                </a:cubicBezTo>
                <a:cubicBezTo>
                  <a:pt x="4737527" y="156266"/>
                  <a:pt x="4708210" y="121021"/>
                  <a:pt x="4693920" y="112090"/>
                </a:cubicBezTo>
                <a:cubicBezTo>
                  <a:pt x="4663304" y="92955"/>
                  <a:pt x="4642731" y="94506"/>
                  <a:pt x="4612640" y="81610"/>
                </a:cubicBezTo>
                <a:cubicBezTo>
                  <a:pt x="4598719" y="75644"/>
                  <a:pt x="4585921" y="67256"/>
                  <a:pt x="4572000" y="61290"/>
                </a:cubicBezTo>
                <a:cubicBezTo>
                  <a:pt x="4562156" y="57071"/>
                  <a:pt x="4551364" y="55349"/>
                  <a:pt x="4541520" y="51130"/>
                </a:cubicBezTo>
                <a:cubicBezTo>
                  <a:pt x="4527599" y="45164"/>
                  <a:pt x="4515766" y="33601"/>
                  <a:pt x="4500880" y="30810"/>
                </a:cubicBezTo>
                <a:cubicBezTo>
                  <a:pt x="4460798" y="23295"/>
                  <a:pt x="4419740" y="20939"/>
                  <a:pt x="4378960" y="20650"/>
                </a:cubicBezTo>
                <a:lnTo>
                  <a:pt x="1635760" y="10490"/>
                </a:lnTo>
                <a:cubicBezTo>
                  <a:pt x="1551093" y="7103"/>
                  <a:pt x="1466494" y="330"/>
                  <a:pt x="1381760" y="330"/>
                </a:cubicBezTo>
                <a:cubicBezTo>
                  <a:pt x="601400" y="330"/>
                  <a:pt x="732634" y="-4247"/>
                  <a:pt x="284480" y="20650"/>
                </a:cubicBezTo>
                <a:cubicBezTo>
                  <a:pt x="211936" y="44831"/>
                  <a:pt x="241342" y="29089"/>
                  <a:pt x="193040" y="61290"/>
                </a:cubicBezTo>
                <a:cubicBezTo>
                  <a:pt x="138853" y="142570"/>
                  <a:pt x="209973" y="44357"/>
                  <a:pt x="142240" y="112090"/>
                </a:cubicBezTo>
                <a:cubicBezTo>
                  <a:pt x="133606" y="120724"/>
                  <a:pt x="130554" y="133936"/>
                  <a:pt x="121920" y="142570"/>
                </a:cubicBezTo>
                <a:cubicBezTo>
                  <a:pt x="88622" y="175868"/>
                  <a:pt x="91440" y="147601"/>
                  <a:pt x="91440" y="173050"/>
                </a:cubicBezTo>
              </a:path>
            </a:pathLst>
          </a:custGeom>
          <a:noFill/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왼쪽 대괄호 52"/>
          <p:cNvSpPr/>
          <p:nvPr/>
        </p:nvSpPr>
        <p:spPr>
          <a:xfrm>
            <a:off x="7104112" y="3459062"/>
            <a:ext cx="116162" cy="1266083"/>
          </a:xfrm>
          <a:prstGeom prst="leftBracket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자유형 50"/>
          <p:cNvSpPr/>
          <p:nvPr/>
        </p:nvSpPr>
        <p:spPr>
          <a:xfrm>
            <a:off x="6371298" y="3789040"/>
            <a:ext cx="732814" cy="216024"/>
          </a:xfrm>
          <a:custGeom>
            <a:avLst/>
            <a:gdLst>
              <a:gd name="connsiteX0" fmla="*/ 0 w 325120"/>
              <a:gd name="connsiteY0" fmla="*/ 0 h 60960"/>
              <a:gd name="connsiteX1" fmla="*/ 243840 w 325120"/>
              <a:gd name="connsiteY1" fmla="*/ 10160 h 60960"/>
              <a:gd name="connsiteX2" fmla="*/ 325120 w 325120"/>
              <a:gd name="connsiteY2" fmla="*/ 60960 h 60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25120" h="60960">
                <a:moveTo>
                  <a:pt x="0" y="0"/>
                </a:moveTo>
                <a:cubicBezTo>
                  <a:pt x="94826" y="0"/>
                  <a:pt x="189653" y="0"/>
                  <a:pt x="243840" y="10160"/>
                </a:cubicBezTo>
                <a:cubicBezTo>
                  <a:pt x="298027" y="20320"/>
                  <a:pt x="313267" y="50800"/>
                  <a:pt x="325120" y="60960"/>
                </a:cubicBezTo>
              </a:path>
            </a:pathLst>
          </a:custGeom>
          <a:noFill/>
          <a:ln w="1270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7349953" y="4836905"/>
            <a:ext cx="1224136" cy="272415"/>
          </a:xfrm>
          <a:prstGeom prst="wedgeRoundRectCallout">
            <a:avLst>
              <a:gd name="adj1" fmla="val -40555"/>
              <a:gd name="adj2" fmla="val -118313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주목 </a:t>
            </a:r>
            <a:r>
              <a:rPr lang="en-US" altLang="ko-KR" sz="1000" dirty="0"/>
              <a:t>: </a:t>
            </a:r>
            <a:r>
              <a:rPr lang="ko-KR" altLang="en-US" sz="1000" dirty="0"/>
              <a:t>빈 칸 하나</a:t>
            </a:r>
          </a:p>
        </p:txBody>
      </p:sp>
    </p:spTree>
    <p:extLst>
      <p:ext uri="{BB962C8B-B14F-4D97-AF65-F5344CB8AC3E}">
        <p14:creationId xmlns:p14="http://schemas.microsoft.com/office/powerpoint/2010/main" val="37547728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/>
              <a:t>8-8 write()</a:t>
            </a:r>
            <a:r>
              <a:rPr lang="ko-KR" altLang="en-US" dirty="0"/>
              <a:t>를 잘못 사용하는 예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2318692" y="1020505"/>
            <a:ext cx="6552728" cy="246221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/>
              <a:t>&lt;!DOCTYPE html&gt;</a:t>
            </a:r>
          </a:p>
          <a:p>
            <a:r>
              <a:rPr lang="en-US" altLang="ko-KR" sz="1400" dirty="0"/>
              <a:t>&lt;html&gt;</a:t>
            </a:r>
          </a:p>
          <a:p>
            <a:r>
              <a:rPr lang="en-US" altLang="ko-KR" sz="1400" dirty="0"/>
              <a:t>&lt;head&gt;</a:t>
            </a:r>
          </a:p>
          <a:p>
            <a:r>
              <a:rPr lang="en-US" altLang="ko-KR" sz="1400" dirty="0"/>
              <a:t>&lt;title&gt;write()</a:t>
            </a:r>
            <a:r>
              <a:rPr lang="ko-KR" altLang="en-US" sz="1400" dirty="0"/>
              <a:t>를 잘못 사용하는 예</a:t>
            </a:r>
            <a:r>
              <a:rPr lang="en-US" altLang="ko-KR" sz="1400" dirty="0"/>
              <a:t>&lt;/title&gt;</a:t>
            </a:r>
          </a:p>
          <a:p>
            <a:r>
              <a:rPr lang="en-US" altLang="ko-KR" sz="1400" dirty="0"/>
              <a:t>&lt;/head&gt;</a:t>
            </a:r>
          </a:p>
          <a:p>
            <a:r>
              <a:rPr lang="en-US" altLang="ko-KR" sz="1400" dirty="0"/>
              <a:t>&lt;body </a:t>
            </a:r>
            <a:r>
              <a:rPr lang="en-US" altLang="ko-KR" sz="1400" dirty="0" err="1"/>
              <a:t>onclick</a:t>
            </a:r>
            <a:r>
              <a:rPr lang="en-US" altLang="ko-KR" sz="1400" dirty="0"/>
              <a:t>="</a:t>
            </a:r>
            <a:r>
              <a:rPr lang="en-US" altLang="ko-KR" sz="1400" b="1" dirty="0" err="1"/>
              <a:t>document.write</a:t>
            </a:r>
            <a:r>
              <a:rPr lang="en-US" altLang="ko-KR" sz="1400" b="1" dirty="0"/>
              <a:t>('&lt;h3&gt;</a:t>
            </a:r>
            <a:r>
              <a:rPr lang="ko-KR" altLang="en-US" sz="1400" b="1" dirty="0"/>
              <a:t>클릭되었습니다</a:t>
            </a:r>
            <a:r>
              <a:rPr lang="en-US" altLang="ko-KR" sz="1400" b="1" dirty="0"/>
              <a:t>&lt;/h3&gt;</a:t>
            </a:r>
            <a:r>
              <a:rPr lang="en-US" altLang="ko-KR" sz="1400" dirty="0"/>
              <a:t>')"&gt;</a:t>
            </a:r>
          </a:p>
          <a:p>
            <a:r>
              <a:rPr lang="en-US" altLang="ko-KR" sz="1400" dirty="0"/>
              <a:t>&lt;h3&gt;write()</a:t>
            </a:r>
            <a:r>
              <a:rPr lang="ko-KR" altLang="en-US" sz="1400" dirty="0"/>
              <a:t>를 잘못 사용하는 예</a:t>
            </a:r>
            <a:r>
              <a:rPr lang="en-US" altLang="ko-KR" sz="1400" dirty="0"/>
              <a:t>&lt;/h3&gt;</a:t>
            </a:r>
          </a:p>
          <a:p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r>
              <a:rPr lang="en-US" altLang="ko-KR" sz="1400" dirty="0"/>
              <a:t>&lt;p&gt;</a:t>
            </a:r>
            <a:r>
              <a:rPr lang="ko-KR" altLang="en-US" sz="1400" dirty="0" err="1"/>
              <a:t>웹브라우저의</a:t>
            </a:r>
            <a:r>
              <a:rPr lang="ko-KR" altLang="en-US" sz="1400" dirty="0"/>
              <a:t> 바탕 아무 곳이나 클릭해보세요</a:t>
            </a:r>
            <a:r>
              <a:rPr lang="en-US" altLang="ko-KR" sz="1400" dirty="0"/>
              <a:t>.&lt;/p&gt;</a:t>
            </a:r>
          </a:p>
          <a:p>
            <a:r>
              <a:rPr lang="en-US" altLang="ko-KR" sz="1400" dirty="0"/>
              <a:t>&lt;/body&gt;</a:t>
            </a:r>
          </a:p>
          <a:p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4706" y="3414871"/>
            <a:ext cx="2369417" cy="224503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6080" y="3429000"/>
            <a:ext cx="2369417" cy="2245038"/>
          </a:xfrm>
          <a:prstGeom prst="rect">
            <a:avLst/>
          </a:prstGeom>
        </p:spPr>
      </p:pic>
      <p:sp>
        <p:nvSpPr>
          <p:cNvPr id="13" name="모서리가 둥근 사각형 설명선 12"/>
          <p:cNvSpPr/>
          <p:nvPr/>
        </p:nvSpPr>
        <p:spPr>
          <a:xfrm>
            <a:off x="5919092" y="5316494"/>
            <a:ext cx="1440160" cy="442674"/>
          </a:xfrm>
          <a:prstGeom prst="wedgeRoundRectCallout">
            <a:avLst>
              <a:gd name="adj1" fmla="val -22979"/>
              <a:gd name="adj2" fmla="val -11756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000" dirty="0"/>
              <a:t>아무 곳이나 클릭하면 </a:t>
            </a:r>
            <a:r>
              <a:rPr lang="ko-KR" altLang="en-US" sz="1000"/>
              <a:t>오른쪽과 같이 됨</a:t>
            </a:r>
            <a:endParaRPr lang="ko-KR" altLang="en-US" sz="1000" dirty="0"/>
          </a:p>
        </p:txBody>
      </p:sp>
      <p:sp>
        <p:nvSpPr>
          <p:cNvPr id="9" name="자유형 8"/>
          <p:cNvSpPr/>
          <p:nvPr/>
        </p:nvSpPr>
        <p:spPr>
          <a:xfrm>
            <a:off x="6174123" y="4780865"/>
            <a:ext cx="618835" cy="266110"/>
          </a:xfrm>
          <a:custGeom>
            <a:avLst/>
            <a:gdLst>
              <a:gd name="connsiteX0" fmla="*/ 0 w 467068"/>
              <a:gd name="connsiteY0" fmla="*/ 773753 h 773753"/>
              <a:gd name="connsiteX1" fmla="*/ 177617 w 467068"/>
              <a:gd name="connsiteY1" fmla="*/ 536930 h 773753"/>
              <a:gd name="connsiteX2" fmla="*/ 269715 w 467068"/>
              <a:gd name="connsiteY2" fmla="*/ 69863 h 773753"/>
              <a:gd name="connsiteX3" fmla="*/ 467068 w 467068"/>
              <a:gd name="connsiteY3" fmla="*/ 10657 h 773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7068" h="773753">
                <a:moveTo>
                  <a:pt x="0" y="773753"/>
                </a:moveTo>
                <a:cubicBezTo>
                  <a:pt x="66332" y="713999"/>
                  <a:pt x="132664" y="654245"/>
                  <a:pt x="177617" y="536930"/>
                </a:cubicBezTo>
                <a:cubicBezTo>
                  <a:pt x="222570" y="419615"/>
                  <a:pt x="221473" y="157575"/>
                  <a:pt x="269715" y="69863"/>
                </a:cubicBezTo>
                <a:cubicBezTo>
                  <a:pt x="317957" y="-17849"/>
                  <a:pt x="392512" y="-3596"/>
                  <a:pt x="467068" y="10657"/>
                </a:cubicBezTo>
              </a:path>
            </a:pathLst>
          </a:custGeom>
          <a:noFill/>
          <a:ln w="1270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81654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document</a:t>
            </a:r>
            <a:r>
              <a:rPr lang="ko-KR" altLang="en-US" dirty="0"/>
              <a:t>의 열기와 닫기</a:t>
            </a:r>
            <a:r>
              <a:rPr lang="en-US" altLang="ko-KR" dirty="0"/>
              <a:t>, open()</a:t>
            </a:r>
            <a:r>
              <a:rPr lang="ko-KR" altLang="en-US" dirty="0"/>
              <a:t>과 </a:t>
            </a:r>
            <a:r>
              <a:rPr lang="en-US" altLang="ko-KR" dirty="0"/>
              <a:t>close()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>
          <a:xfrm>
            <a:off x="1631504" y="980728"/>
            <a:ext cx="9505056" cy="5040560"/>
          </a:xfrm>
        </p:spPr>
        <p:txBody>
          <a:bodyPr/>
          <a:lstStyle/>
          <a:p>
            <a:r>
              <a:rPr lang="en-US" altLang="ko-KR" dirty="0" err="1"/>
              <a:t>document.open</a:t>
            </a:r>
            <a:r>
              <a:rPr lang="en-US" altLang="ko-KR" dirty="0"/>
              <a:t>()</a:t>
            </a:r>
          </a:p>
          <a:p>
            <a:pPr lvl="1"/>
            <a:r>
              <a:rPr lang="ko-KR" altLang="en-US" dirty="0"/>
              <a:t>현재 브라우저에 출력된 </a:t>
            </a:r>
            <a:r>
              <a:rPr lang="en-US" altLang="ko-KR" dirty="0"/>
              <a:t>HTML </a:t>
            </a:r>
            <a:r>
              <a:rPr lang="ko-KR" altLang="en-US" dirty="0" err="1"/>
              <a:t>콘텐츠를</a:t>
            </a:r>
            <a:r>
              <a:rPr lang="ko-KR" altLang="en-US" dirty="0"/>
              <a:t> 지우고 새로운 </a:t>
            </a:r>
            <a:r>
              <a:rPr lang="en-US" altLang="ko-KR" dirty="0"/>
              <a:t>HTML </a:t>
            </a:r>
            <a:r>
              <a:rPr lang="ko-KR" altLang="en-US" dirty="0"/>
              <a:t>페이지 시작</a:t>
            </a:r>
            <a:r>
              <a:rPr lang="en-US" altLang="ko-KR" dirty="0"/>
              <a:t>. </a:t>
            </a:r>
            <a:r>
              <a:rPr lang="ko-KR" altLang="en-US" dirty="0"/>
              <a:t>즉 </a:t>
            </a:r>
            <a:r>
              <a:rPr lang="en-US" altLang="ko-KR" dirty="0"/>
              <a:t>document </a:t>
            </a:r>
            <a:r>
              <a:rPr lang="ko-KR" altLang="en-US" dirty="0"/>
              <a:t>객체에 담긴 </a:t>
            </a:r>
            <a:r>
              <a:rPr lang="en-US" altLang="ko-KR" dirty="0"/>
              <a:t>DOM </a:t>
            </a:r>
            <a:r>
              <a:rPr lang="ko-KR" altLang="en-US" dirty="0" err="1"/>
              <a:t>트리를</a:t>
            </a:r>
            <a:r>
              <a:rPr lang="ko-KR" altLang="en-US" dirty="0"/>
              <a:t> 지우고 새로 시작</a:t>
            </a:r>
            <a:endParaRPr lang="en-US" altLang="ko-KR" dirty="0"/>
          </a:p>
          <a:p>
            <a:r>
              <a:rPr lang="en-US" altLang="ko-KR" dirty="0" err="1"/>
              <a:t>document.close</a:t>
            </a:r>
            <a:r>
              <a:rPr lang="en-US" altLang="ko-KR" dirty="0"/>
              <a:t>()</a:t>
            </a:r>
          </a:p>
          <a:p>
            <a:pPr lvl="1"/>
            <a:r>
              <a:rPr lang="ko-KR" altLang="en-US" dirty="0"/>
              <a:t>현재 브라우저에 출력된 </a:t>
            </a:r>
            <a:r>
              <a:rPr lang="en-US" altLang="ko-KR" dirty="0"/>
              <a:t>HTML </a:t>
            </a:r>
            <a:r>
              <a:rPr lang="ko-KR" altLang="en-US" dirty="0"/>
              <a:t>페이지 완성</a:t>
            </a:r>
            <a:endParaRPr lang="en-US" altLang="ko-KR" dirty="0"/>
          </a:p>
          <a:p>
            <a:pPr lvl="1"/>
            <a:r>
              <a:rPr lang="ko-KR" altLang="en-US" dirty="0"/>
              <a:t>더 이상 </a:t>
            </a:r>
            <a:r>
              <a:rPr lang="en-US" altLang="ko-KR" dirty="0" err="1"/>
              <a:t>document.write</a:t>
            </a:r>
            <a:r>
              <a:rPr lang="en-US" altLang="ko-KR" dirty="0"/>
              <a:t>() </a:t>
            </a:r>
            <a:r>
              <a:rPr lang="ko-KR" altLang="en-US" dirty="0"/>
              <a:t>할</a:t>
            </a:r>
            <a:r>
              <a:rPr lang="en-US" altLang="ko-KR" dirty="0"/>
              <a:t> </a:t>
            </a:r>
            <a:r>
              <a:rPr lang="ko-KR" altLang="en-US" dirty="0"/>
              <a:t>수 없음</a:t>
            </a:r>
            <a:endParaRPr lang="en-US" altLang="ko-KR" dirty="0"/>
          </a:p>
          <a:p>
            <a:r>
              <a:rPr lang="ko-KR" altLang="en-US" dirty="0"/>
              <a:t>예</a:t>
            </a:r>
            <a:r>
              <a:rPr lang="en-US" altLang="ko-KR" dirty="0"/>
              <a:t>)</a:t>
            </a:r>
          </a:p>
          <a:p>
            <a:pPr lvl="1"/>
            <a:endParaRPr lang="en-US" altLang="ko-KR" dirty="0"/>
          </a:p>
          <a:p>
            <a:pPr lvl="1"/>
            <a:endParaRPr lang="ko-KR" altLang="en-US" dirty="0"/>
          </a:p>
          <a:p>
            <a:pPr lvl="1"/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3148268" y="3645024"/>
            <a:ext cx="5323996" cy="160043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//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현재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HTML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페이지의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내용을 지우고 다시 시작</a:t>
            </a:r>
            <a:endParaRPr lang="en-US" altLang="ko-KR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/>
            <a:endParaRPr lang="en-US" altLang="ko-KR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document.open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();</a:t>
            </a:r>
          </a:p>
          <a:p>
            <a:pPr marL="190500" defTabSz="1800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document.write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(“&lt;html&gt;&lt;head&gt;...&lt;body&gt;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안녕하세요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.”);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document.write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(“.......”);</a:t>
            </a:r>
          </a:p>
          <a:p>
            <a:pPr marL="190500" defTabSz="1800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document.write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(“&lt;/body&gt;&lt;/html&gt;”);</a:t>
            </a:r>
          </a:p>
          <a:p>
            <a:pPr marL="190500" defTabSz="1800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document.close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();</a:t>
            </a:r>
          </a:p>
        </p:txBody>
      </p:sp>
    </p:spTree>
    <p:extLst>
      <p:ext uri="{BB962C8B-B14F-4D97-AF65-F5344CB8AC3E}">
        <p14:creationId xmlns:p14="http://schemas.microsoft.com/office/powerpoint/2010/main" val="3513477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/>
              <a:t>8-9 HTML </a:t>
            </a:r>
            <a:r>
              <a:rPr lang="ko-KR" altLang="en-US" dirty="0"/>
              <a:t>문서 작성 연습 페이지 만들기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1559496" y="980728"/>
            <a:ext cx="4968552" cy="507831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&lt;head&gt;&lt;title&gt;HTML </a:t>
            </a:r>
            <a:r>
              <a:rPr lang="ko-KR" altLang="en-US" sz="1200" dirty="0"/>
              <a:t>문서 작성기 만들기</a:t>
            </a:r>
            <a:r>
              <a:rPr lang="en-US" altLang="ko-KR" sz="1200" dirty="0"/>
              <a:t>&lt;/title&gt;</a:t>
            </a:r>
          </a:p>
          <a:p>
            <a:pPr defTabSz="180000"/>
            <a:r>
              <a:rPr lang="en-US" altLang="ko-KR" sz="1200" dirty="0"/>
              <a:t>&lt;script&gt;</a:t>
            </a:r>
          </a:p>
          <a:p>
            <a:pPr defTabSz="180000"/>
            <a:r>
              <a:rPr lang="en-US" altLang="ko-KR" sz="1200" dirty="0"/>
              <a:t>let win=null;</a:t>
            </a:r>
          </a:p>
          <a:p>
            <a:pPr defTabSz="180000"/>
            <a:r>
              <a:rPr lang="en-US" altLang="ko-KR" sz="1200" dirty="0"/>
              <a:t>function </a:t>
            </a:r>
            <a:r>
              <a:rPr lang="en-US" altLang="ko-KR" sz="1200" dirty="0" err="1"/>
              <a:t>showHTML</a:t>
            </a:r>
            <a:r>
              <a:rPr lang="en-US" altLang="ko-KR" sz="1200" dirty="0"/>
              <a:t>() {</a:t>
            </a:r>
          </a:p>
          <a:p>
            <a:pPr defTabSz="180000"/>
            <a:r>
              <a:rPr lang="en-US" altLang="ko-KR" sz="1200" dirty="0"/>
              <a:t>	if(win == null || </a:t>
            </a:r>
            <a:r>
              <a:rPr lang="en-US" altLang="ko-KR" sz="1200" dirty="0" err="1"/>
              <a:t>win.closed</a:t>
            </a:r>
            <a:r>
              <a:rPr lang="en-US" altLang="ko-KR" sz="1200" dirty="0"/>
              <a:t>)</a:t>
            </a:r>
          </a:p>
          <a:p>
            <a:pPr defTabSz="180000"/>
            <a:r>
              <a:rPr lang="en-US" altLang="ko-KR" sz="1200" dirty="0"/>
              <a:t>		win = </a:t>
            </a:r>
            <a:r>
              <a:rPr lang="en-US" altLang="ko-KR" sz="1200" b="1" dirty="0" err="1"/>
              <a:t>window.open</a:t>
            </a:r>
            <a:r>
              <a:rPr lang="en-US" altLang="ko-KR" sz="1200" dirty="0"/>
              <a:t>("", "</a:t>
            </a:r>
            <a:r>
              <a:rPr lang="en-US" altLang="ko-KR" sz="1200" dirty="0" err="1"/>
              <a:t>outWin</a:t>
            </a:r>
            <a:r>
              <a:rPr lang="en-US" altLang="ko-KR" sz="1200" dirty="0"/>
              <a:t>", "width=300,height=200");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	let </a:t>
            </a:r>
            <a:r>
              <a:rPr lang="en-US" altLang="ko-KR" sz="1200" dirty="0" err="1"/>
              <a:t>textArea</a:t>
            </a:r>
            <a:r>
              <a:rPr lang="en-US" altLang="ko-KR" sz="1200" dirty="0"/>
              <a:t> = </a:t>
            </a:r>
            <a:r>
              <a:rPr lang="en-US" altLang="ko-KR" sz="1200" dirty="0" err="1"/>
              <a:t>document.getElementById</a:t>
            </a:r>
            <a:r>
              <a:rPr lang="en-US" altLang="ko-KR" sz="1200" dirty="0"/>
              <a:t>("</a:t>
            </a:r>
            <a:r>
              <a:rPr lang="en-US" altLang="ko-KR" sz="1200" dirty="0" err="1"/>
              <a:t>srcText</a:t>
            </a:r>
            <a:r>
              <a:rPr lang="en-US" altLang="ko-KR" sz="1200" dirty="0"/>
              <a:t>");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win.document.</a:t>
            </a:r>
            <a:r>
              <a:rPr lang="en-US" altLang="ko-KR" sz="1200" b="1" dirty="0" err="1"/>
              <a:t>open</a:t>
            </a:r>
            <a:r>
              <a:rPr lang="en-US" altLang="ko-KR" sz="1200" b="1" dirty="0"/>
              <a:t>()</a:t>
            </a:r>
            <a:r>
              <a:rPr lang="en-US" altLang="ko-KR" sz="1200" dirty="0"/>
              <a:t>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win.document.</a:t>
            </a:r>
            <a:r>
              <a:rPr lang="en-US" altLang="ko-KR" sz="1200" b="1" dirty="0" err="1"/>
              <a:t>write</a:t>
            </a:r>
            <a:r>
              <a:rPr lang="en-US" altLang="ko-KR" sz="1200" b="1" dirty="0"/>
              <a:t>(</a:t>
            </a:r>
            <a:r>
              <a:rPr lang="en-US" altLang="ko-KR" sz="1200" b="1" dirty="0" err="1"/>
              <a:t>textArea.value</a:t>
            </a:r>
            <a:r>
              <a:rPr lang="en-US" altLang="ko-KR" sz="1200" b="1" dirty="0"/>
              <a:t>)</a:t>
            </a:r>
            <a:r>
              <a:rPr lang="en-US" altLang="ko-KR" sz="1200" dirty="0"/>
              <a:t>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win.document.</a:t>
            </a:r>
            <a:r>
              <a:rPr lang="en-US" altLang="ko-KR" sz="1200" b="1" dirty="0" err="1"/>
              <a:t>close</a:t>
            </a:r>
            <a:r>
              <a:rPr lang="en-US" altLang="ko-KR" sz="1200" b="1" dirty="0"/>
              <a:t>()</a:t>
            </a:r>
            <a:r>
              <a:rPr lang="en-US" altLang="ko-KR" sz="1200" dirty="0"/>
              <a:t>;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dirty="0"/>
              <a:t>&lt;/script&gt;</a:t>
            </a:r>
          </a:p>
          <a:p>
            <a:pPr defTabSz="180000"/>
            <a:r>
              <a:rPr lang="en-US" altLang="ko-KR" sz="1200" dirty="0"/>
              <a:t>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&lt;h3&gt;HTML </a:t>
            </a:r>
            <a:r>
              <a:rPr lang="ko-KR" altLang="en-US" sz="1200" dirty="0"/>
              <a:t>문서 작성기 만들기 </a:t>
            </a:r>
            <a:r>
              <a:rPr lang="en-US" altLang="ko-KR" sz="1200" dirty="0"/>
              <a:t>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&lt;p&gt;</a:t>
            </a:r>
            <a:r>
              <a:rPr lang="ko-KR" altLang="en-US" sz="1200" dirty="0"/>
              <a:t>아래에 </a:t>
            </a:r>
            <a:r>
              <a:rPr lang="en-US" altLang="ko-KR" sz="1200" dirty="0"/>
              <a:t>HTML </a:t>
            </a:r>
            <a:r>
              <a:rPr lang="ko-KR" altLang="en-US" sz="1200" dirty="0"/>
              <a:t>문서를 작성하고 버튼을 클릭해 보세요</a:t>
            </a:r>
            <a:r>
              <a:rPr lang="en-US" altLang="ko-KR" sz="1200" dirty="0"/>
              <a:t>.</a:t>
            </a:r>
          </a:p>
          <a:p>
            <a:pPr defTabSz="180000"/>
            <a:r>
              <a:rPr lang="ko-KR" altLang="en-US" sz="1200" dirty="0"/>
              <a:t>새 윈도우에 </a:t>
            </a:r>
            <a:r>
              <a:rPr lang="en-US" altLang="ko-KR" sz="1200" dirty="0"/>
              <a:t>HTML </a:t>
            </a:r>
            <a:r>
              <a:rPr lang="ko-KR" altLang="en-US" sz="1200" dirty="0"/>
              <a:t>문서가 출력됩니다</a:t>
            </a:r>
            <a:r>
              <a:rPr lang="en-US" altLang="ko-KR" sz="1200" dirty="0"/>
              <a:t>.&lt;/p&gt;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textarea</a:t>
            </a:r>
            <a:r>
              <a:rPr lang="en-US" altLang="ko-KR" sz="1200" dirty="0"/>
              <a:t> id="</a:t>
            </a:r>
            <a:r>
              <a:rPr lang="en-US" altLang="ko-KR" sz="1200" dirty="0" err="1"/>
              <a:t>srcText</a:t>
            </a:r>
            <a:r>
              <a:rPr lang="en-US" altLang="ko-KR" sz="1200" dirty="0"/>
              <a:t>" rows="10" cols="50"&gt;&lt;/</a:t>
            </a:r>
            <a:r>
              <a:rPr lang="en-US" altLang="ko-KR" sz="1200" dirty="0" err="1"/>
              <a:t>textarea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b="1" dirty="0"/>
              <a:t>&lt;button </a:t>
            </a:r>
            <a:r>
              <a:rPr lang="en-US" altLang="ko-KR" sz="1200" b="1" dirty="0" err="1"/>
              <a:t>onclick</a:t>
            </a:r>
            <a:r>
              <a:rPr lang="en-US" altLang="ko-KR" sz="1200" b="1" dirty="0"/>
              <a:t>="</a:t>
            </a:r>
            <a:r>
              <a:rPr lang="en-US" altLang="ko-KR" sz="1200" b="1" dirty="0" err="1"/>
              <a:t>showHTML</a:t>
            </a:r>
            <a:r>
              <a:rPr lang="en-US" altLang="ko-KR" sz="1200" b="1" dirty="0"/>
              <a:t>()"&gt;HTML </a:t>
            </a:r>
            <a:r>
              <a:rPr lang="ko-KR" altLang="en-US" sz="1200" b="1" dirty="0"/>
              <a:t>문서 출력하기</a:t>
            </a:r>
            <a:r>
              <a:rPr lang="en-US" altLang="ko-KR" sz="1200" b="1" dirty="0"/>
              <a:t>&lt;/button&gt;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2" y="742077"/>
            <a:ext cx="2925461" cy="4636453"/>
          </a:xfrm>
          <a:prstGeom prst="rect">
            <a:avLst/>
          </a:prstGeom>
        </p:spPr>
      </p:pic>
      <p:sp>
        <p:nvSpPr>
          <p:cNvPr id="13" name="모서리가 둥근 사각형 설명선 12"/>
          <p:cNvSpPr/>
          <p:nvPr/>
        </p:nvSpPr>
        <p:spPr>
          <a:xfrm>
            <a:off x="6887797" y="5449331"/>
            <a:ext cx="1233821" cy="442674"/>
          </a:xfrm>
          <a:prstGeom prst="wedgeRoundRectCallout">
            <a:avLst>
              <a:gd name="adj1" fmla="val -14068"/>
              <a:gd name="adj2" fmla="val -11856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000" dirty="0"/>
              <a:t>버튼을 클릭하면 새 윈도우 출력</a:t>
            </a:r>
          </a:p>
        </p:txBody>
      </p:sp>
      <p:sp>
        <p:nvSpPr>
          <p:cNvPr id="12" name="모서리가 둥근 직사각형 11"/>
          <p:cNvSpPr/>
          <p:nvPr/>
        </p:nvSpPr>
        <p:spPr>
          <a:xfrm>
            <a:off x="6819038" y="3140968"/>
            <a:ext cx="2491011" cy="1440160"/>
          </a:xfrm>
          <a:prstGeom prst="roundRect">
            <a:avLst>
              <a:gd name="adj" fmla="val 6161"/>
            </a:avLst>
          </a:prstGeom>
          <a:noFill/>
          <a:ln w="9525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자유형 13"/>
          <p:cNvSpPr/>
          <p:nvPr/>
        </p:nvSpPr>
        <p:spPr>
          <a:xfrm>
            <a:off x="9350164" y="4089699"/>
            <a:ext cx="274228" cy="696908"/>
          </a:xfrm>
          <a:custGeom>
            <a:avLst/>
            <a:gdLst>
              <a:gd name="connsiteX0" fmla="*/ 0 w 362010"/>
              <a:gd name="connsiteY0" fmla="*/ 0 h 982858"/>
              <a:gd name="connsiteX1" fmla="*/ 293390 w 362010"/>
              <a:gd name="connsiteY1" fmla="*/ 366738 h 982858"/>
              <a:gd name="connsiteX2" fmla="*/ 361848 w 362010"/>
              <a:gd name="connsiteY2" fmla="*/ 982858 h 982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62010" h="982858">
                <a:moveTo>
                  <a:pt x="0" y="0"/>
                </a:moveTo>
                <a:cubicBezTo>
                  <a:pt x="116541" y="101464"/>
                  <a:pt x="233082" y="202928"/>
                  <a:pt x="293390" y="366738"/>
                </a:cubicBezTo>
                <a:cubicBezTo>
                  <a:pt x="353698" y="530548"/>
                  <a:pt x="363478" y="906251"/>
                  <a:pt x="361848" y="982858"/>
                </a:cubicBezTo>
              </a:path>
            </a:pathLst>
          </a:custGeom>
          <a:noFill/>
          <a:ln w="9525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6072" y="4786608"/>
            <a:ext cx="2302841" cy="2023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7567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문서의 동적 구성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>
          <a:xfrm>
            <a:off x="1631504" y="980728"/>
            <a:ext cx="10081120" cy="5688632"/>
          </a:xfrm>
        </p:spPr>
        <p:txBody>
          <a:bodyPr>
            <a:normAutofit lnSpcReduction="10000"/>
          </a:bodyPr>
          <a:lstStyle/>
          <a:p>
            <a:r>
              <a:rPr lang="en-US" altLang="ko-KR" sz="1800" dirty="0"/>
              <a:t>DOM </a:t>
            </a:r>
            <a:r>
              <a:rPr lang="ko-KR" altLang="en-US" sz="1800" dirty="0"/>
              <a:t>객체 동적 생성</a:t>
            </a:r>
            <a:r>
              <a:rPr lang="en-US" altLang="ko-KR" sz="1800" dirty="0"/>
              <a:t>: </a:t>
            </a:r>
            <a:r>
              <a:rPr lang="en-US" altLang="ko-KR" sz="1800" dirty="0" err="1"/>
              <a:t>document.createElement</a:t>
            </a:r>
            <a:r>
              <a:rPr lang="en-US" altLang="ko-KR" sz="1800" dirty="0"/>
              <a:t>("</a:t>
            </a:r>
            <a:r>
              <a:rPr lang="ko-KR" altLang="en-US" sz="1800" dirty="0"/>
              <a:t>태그이름</a:t>
            </a:r>
            <a:r>
              <a:rPr lang="en-US" altLang="ko-KR" sz="1800" dirty="0"/>
              <a:t>")</a:t>
            </a:r>
            <a:endParaRPr lang="ko-KR" altLang="en-US" sz="1800" dirty="0"/>
          </a:p>
          <a:p>
            <a:pPr lvl="1"/>
            <a:r>
              <a:rPr lang="ko-KR" altLang="en-US" sz="1400" dirty="0"/>
              <a:t>태그이름의 </a:t>
            </a:r>
            <a:r>
              <a:rPr lang="en-US" altLang="ko-KR" sz="1400" dirty="0"/>
              <a:t>DOM </a:t>
            </a:r>
            <a:r>
              <a:rPr lang="ko-KR" altLang="en-US" sz="1400" dirty="0"/>
              <a:t>객체 생성</a:t>
            </a:r>
            <a:endParaRPr lang="en-US" altLang="ko-KR" sz="1400" dirty="0"/>
          </a:p>
          <a:p>
            <a:pPr lvl="2"/>
            <a:r>
              <a:rPr lang="ko-KR" altLang="en-US" sz="1400" dirty="0"/>
              <a:t>예</a:t>
            </a:r>
            <a:r>
              <a:rPr lang="en-US" altLang="ko-KR" sz="1400" dirty="0"/>
              <a:t>)</a:t>
            </a:r>
          </a:p>
          <a:p>
            <a:pPr lvl="2"/>
            <a:endParaRPr lang="en-US" altLang="ko-KR" sz="1400" dirty="0"/>
          </a:p>
          <a:p>
            <a:pPr lvl="2"/>
            <a:endParaRPr lang="en-US" altLang="ko-KR" sz="1400" dirty="0"/>
          </a:p>
          <a:p>
            <a:pPr lvl="2"/>
            <a:endParaRPr lang="en-US" altLang="ko-KR" sz="1400" dirty="0"/>
          </a:p>
          <a:p>
            <a:pPr lvl="2"/>
            <a:endParaRPr lang="en-US" altLang="ko-KR" sz="500" dirty="0"/>
          </a:p>
          <a:p>
            <a:pPr lvl="2"/>
            <a:endParaRPr lang="en-US" altLang="ko-KR" sz="1400" dirty="0"/>
          </a:p>
          <a:p>
            <a:r>
              <a:rPr lang="en-US" altLang="ko-KR" sz="1800" dirty="0"/>
              <a:t>DOM </a:t>
            </a:r>
            <a:r>
              <a:rPr lang="ko-KR" altLang="en-US" sz="1800" dirty="0" err="1"/>
              <a:t>트리에</a:t>
            </a:r>
            <a:r>
              <a:rPr lang="ko-KR" altLang="en-US" sz="1800" dirty="0"/>
              <a:t> 삽입</a:t>
            </a:r>
            <a:endParaRPr lang="en-US" altLang="ko-KR" sz="1800" dirty="0"/>
          </a:p>
          <a:p>
            <a:pPr lvl="1"/>
            <a:r>
              <a:rPr lang="ko-KR" altLang="en-US" sz="1400" dirty="0"/>
              <a:t>부모</a:t>
            </a:r>
            <a:r>
              <a:rPr lang="en-US" altLang="ko-KR" sz="1400" dirty="0"/>
              <a:t>.</a:t>
            </a:r>
            <a:r>
              <a:rPr lang="en-US" altLang="ko-KR" sz="1400" dirty="0" err="1"/>
              <a:t>appendChild</a:t>
            </a:r>
            <a:r>
              <a:rPr lang="en-US" altLang="ko-KR" sz="1400" dirty="0"/>
              <a:t>(DOM</a:t>
            </a:r>
            <a:r>
              <a:rPr lang="ko-KR" altLang="en-US" sz="1400" dirty="0"/>
              <a:t>객체</a:t>
            </a:r>
            <a:r>
              <a:rPr lang="en-US" altLang="ko-KR" sz="1400" dirty="0"/>
              <a:t>); </a:t>
            </a:r>
            <a:endParaRPr lang="ko-KR" altLang="en-US" sz="1400" dirty="0"/>
          </a:p>
          <a:p>
            <a:pPr lvl="1"/>
            <a:r>
              <a:rPr lang="ko-KR" altLang="en-US" sz="1400" dirty="0"/>
              <a:t>부모</a:t>
            </a:r>
            <a:r>
              <a:rPr lang="en-US" altLang="ko-KR" sz="1400" dirty="0"/>
              <a:t>.</a:t>
            </a:r>
            <a:r>
              <a:rPr lang="en-US" altLang="ko-KR" sz="1400" dirty="0" err="1"/>
              <a:t>insertBefore</a:t>
            </a:r>
            <a:r>
              <a:rPr lang="en-US" altLang="ko-KR" sz="1400" dirty="0"/>
              <a:t>(DOM</a:t>
            </a:r>
            <a:r>
              <a:rPr lang="ko-KR" altLang="en-US" sz="1400" dirty="0"/>
              <a:t>객체 </a:t>
            </a:r>
            <a:r>
              <a:rPr lang="en-US" altLang="ko-KR" sz="1400" dirty="0"/>
              <a:t>[, </a:t>
            </a:r>
            <a:r>
              <a:rPr lang="ko-KR" altLang="en-US" sz="1400" dirty="0"/>
              <a:t>기준자식</a:t>
            </a:r>
            <a:r>
              <a:rPr lang="en-US" altLang="ko-KR" sz="1400" dirty="0"/>
              <a:t>]); </a:t>
            </a:r>
            <a:endParaRPr lang="ko-KR" altLang="en-US" sz="1400" dirty="0"/>
          </a:p>
          <a:p>
            <a:pPr lvl="2"/>
            <a:r>
              <a:rPr lang="ko-KR" altLang="en-US" sz="1400" dirty="0"/>
              <a:t>예</a:t>
            </a:r>
            <a:r>
              <a:rPr lang="en-US" altLang="ko-KR" sz="1400" dirty="0"/>
              <a:t>)</a:t>
            </a:r>
            <a:r>
              <a:rPr lang="ko-KR" altLang="en-US" sz="1400" dirty="0"/>
              <a:t> 생성한 </a:t>
            </a:r>
            <a:r>
              <a:rPr lang="en-US" altLang="ko-KR" sz="1400" dirty="0"/>
              <a:t>&lt;div&gt; </a:t>
            </a:r>
            <a:r>
              <a:rPr lang="ko-KR" altLang="en-US" sz="1400" dirty="0"/>
              <a:t>태그를 </a:t>
            </a:r>
            <a:r>
              <a:rPr lang="en-US" altLang="ko-KR" sz="1400" dirty="0"/>
              <a:t>&lt;p "id=p"&gt; </a:t>
            </a:r>
            <a:r>
              <a:rPr lang="ko-KR" altLang="en-US" sz="1400" dirty="0"/>
              <a:t>태그의 마지막 자식으로 추가    </a:t>
            </a:r>
            <a:endParaRPr lang="en-US" altLang="ko-KR" sz="1400" dirty="0"/>
          </a:p>
          <a:p>
            <a:pPr lvl="2"/>
            <a:endParaRPr lang="en-US" altLang="ko-KR" sz="1400" dirty="0"/>
          </a:p>
          <a:p>
            <a:pPr lvl="2"/>
            <a:endParaRPr lang="en-US" altLang="ko-KR" sz="1100" dirty="0"/>
          </a:p>
          <a:p>
            <a:pPr lvl="2"/>
            <a:endParaRPr lang="en-US" altLang="ko-KR" sz="1400" dirty="0"/>
          </a:p>
          <a:p>
            <a:r>
              <a:rPr lang="en-US" altLang="ko-KR" sz="1800" dirty="0"/>
              <a:t>DOM </a:t>
            </a:r>
            <a:r>
              <a:rPr lang="ko-KR" altLang="en-US" sz="1800" dirty="0"/>
              <a:t>객체의 삭제</a:t>
            </a:r>
            <a:endParaRPr lang="en-US" altLang="ko-KR" sz="1800" dirty="0"/>
          </a:p>
          <a:p>
            <a:pPr lvl="1"/>
            <a:r>
              <a:rPr lang="en-US" altLang="ko-KR" sz="1400" dirty="0"/>
              <a:t>let </a:t>
            </a:r>
            <a:r>
              <a:rPr lang="en-US" altLang="ko-KR" sz="1400" dirty="0" err="1"/>
              <a:t>removedObj</a:t>
            </a:r>
            <a:r>
              <a:rPr lang="en-US" altLang="ko-KR" sz="1400" dirty="0"/>
              <a:t> = </a:t>
            </a:r>
            <a:r>
              <a:rPr lang="ko-KR" altLang="en-US" sz="1400" dirty="0"/>
              <a:t>부모</a:t>
            </a:r>
            <a:r>
              <a:rPr lang="en-US" altLang="ko-KR" sz="1400" dirty="0"/>
              <a:t>.</a:t>
            </a:r>
            <a:r>
              <a:rPr lang="en-US" altLang="ko-KR" sz="1400" dirty="0" err="1"/>
              <a:t>removeChild</a:t>
            </a:r>
            <a:r>
              <a:rPr lang="en-US" altLang="ko-KR" sz="1400" dirty="0"/>
              <a:t>(</a:t>
            </a:r>
            <a:r>
              <a:rPr lang="ko-KR" altLang="en-US" sz="1400" dirty="0" err="1"/>
              <a:t>떼어내고자하는자식객체</a:t>
            </a:r>
            <a:r>
              <a:rPr lang="en-US" altLang="ko-KR" sz="1400" dirty="0"/>
              <a:t>);</a:t>
            </a:r>
          </a:p>
          <a:p>
            <a:pPr lvl="2"/>
            <a:r>
              <a:rPr lang="ko-KR" altLang="en-US" sz="1400" dirty="0"/>
              <a:t>예</a:t>
            </a:r>
            <a:r>
              <a:rPr lang="en-US" altLang="ko-KR" sz="1400" dirty="0"/>
              <a:t>)</a:t>
            </a:r>
            <a:endParaRPr lang="en-US" altLang="ko-KR" dirty="0"/>
          </a:p>
          <a:p>
            <a:pPr marL="685800" lvl="2" indent="0">
              <a:buNone/>
            </a:pPr>
            <a:r>
              <a:rPr lang="en-US" altLang="ko-KR" dirty="0"/>
              <a:t>     </a:t>
            </a:r>
            <a:endParaRPr lang="ko-KR" altLang="en-US" dirty="0"/>
          </a:p>
          <a:p>
            <a:endParaRPr lang="ko-KR" altLang="en-US" sz="1800" dirty="0"/>
          </a:p>
        </p:txBody>
      </p:sp>
      <p:grpSp>
        <p:nvGrpSpPr>
          <p:cNvPr id="13" name="그룹 12"/>
          <p:cNvGrpSpPr/>
          <p:nvPr/>
        </p:nvGrpSpPr>
        <p:grpSpPr>
          <a:xfrm>
            <a:off x="3287688" y="1628800"/>
            <a:ext cx="4572000" cy="1152128"/>
            <a:chOff x="2051720" y="2190055"/>
            <a:chExt cx="4572000" cy="1152128"/>
          </a:xfrm>
        </p:grpSpPr>
        <p:sp>
          <p:nvSpPr>
            <p:cNvPr id="5" name="직사각형 4"/>
            <p:cNvSpPr/>
            <p:nvPr/>
          </p:nvSpPr>
          <p:spPr>
            <a:xfrm>
              <a:off x="2051720" y="2190055"/>
              <a:ext cx="4572000" cy="27699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txBody>
            <a:bodyPr wrap="square">
              <a:spAutoFit/>
            </a:bodyPr>
            <a:lstStyle/>
            <a:p>
              <a:pPr marL="190500" defTabSz="180000" fontAlgn="base" latinLnBrk="0"/>
              <a:r>
                <a:rPr lang="en-US" altLang="ko-KR" sz="1200" kern="0" dirty="0">
                  <a:solidFill>
                    <a:srgbClr val="000000"/>
                  </a:solidFill>
                  <a:latin typeface="+mj-ea"/>
                  <a:ea typeface="+mj-ea"/>
                </a:rPr>
                <a:t>let </a:t>
              </a:r>
              <a:r>
                <a:rPr lang="en-US" altLang="ko-KR" sz="1200" kern="0" dirty="0" err="1">
                  <a:solidFill>
                    <a:srgbClr val="000000"/>
                  </a:solidFill>
                  <a:latin typeface="+mj-ea"/>
                  <a:ea typeface="+mj-ea"/>
                </a:rPr>
                <a:t>newDIV</a:t>
              </a:r>
              <a:r>
                <a:rPr lang="en-US" altLang="ko-KR" sz="1200" kern="0" dirty="0">
                  <a:solidFill>
                    <a:srgbClr val="000000"/>
                  </a:solidFill>
                  <a:latin typeface="+mj-ea"/>
                  <a:ea typeface="+mj-ea"/>
                </a:rPr>
                <a:t> = </a:t>
              </a:r>
              <a:r>
                <a:rPr lang="en-US" altLang="ko-KR" sz="1200" kern="0" dirty="0" err="1">
                  <a:solidFill>
                    <a:srgbClr val="000000"/>
                  </a:solidFill>
                  <a:latin typeface="+mj-ea"/>
                  <a:ea typeface="+mj-ea"/>
                </a:rPr>
                <a:t>document.createElement</a:t>
              </a:r>
              <a:r>
                <a:rPr lang="en-US" altLang="ko-KR" sz="1200" kern="0" dirty="0">
                  <a:solidFill>
                    <a:srgbClr val="000000"/>
                  </a:solidFill>
                  <a:latin typeface="+mj-ea"/>
                  <a:ea typeface="+mj-ea"/>
                </a:rPr>
                <a:t>("div");</a:t>
              </a: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2051720" y="2550095"/>
              <a:ext cx="4572000" cy="27699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txBody>
            <a:bodyPr wrap="square">
              <a:spAutoFit/>
            </a:bodyPr>
            <a:lstStyle/>
            <a:p>
              <a:pPr marL="190500" defTabSz="180000" fontAlgn="base" latinLnBrk="0"/>
              <a:r>
                <a:rPr lang="en-US" altLang="ko-KR" sz="1200" kern="0" dirty="0" err="1">
                  <a:solidFill>
                    <a:srgbClr val="000000"/>
                  </a:solidFill>
                  <a:latin typeface="+mj-ea"/>
                  <a:ea typeface="+mj-ea"/>
                </a:rPr>
                <a:t>newDIV.innerHTML</a:t>
              </a:r>
              <a:r>
                <a:rPr lang="en-US" altLang="ko-KR" sz="1200" kern="0" dirty="0">
                  <a:solidFill>
                    <a:srgbClr val="000000"/>
                  </a:solidFill>
                  <a:latin typeface="+mj-ea"/>
                  <a:ea typeface="+mj-ea"/>
                </a:rPr>
                <a:t> = </a:t>
              </a:r>
              <a:r>
                <a:rPr lang="en-US" altLang="ko-KR" sz="1200" kern="0" dirty="0">
                  <a:solidFill>
                    <a:srgbClr val="000000"/>
                  </a:solidFill>
                  <a:latin typeface="+mj-ea"/>
                </a:rPr>
                <a:t>"</a:t>
              </a:r>
              <a:r>
                <a:rPr lang="ko-KR" altLang="en-US" sz="1200" kern="0" dirty="0">
                  <a:solidFill>
                    <a:srgbClr val="000000"/>
                  </a:solidFill>
                  <a:latin typeface="+mj-ea"/>
                  <a:ea typeface="+mj-ea"/>
                </a:rPr>
                <a:t>새로 생성된 </a:t>
              </a:r>
              <a:r>
                <a:rPr lang="en-US" altLang="ko-KR" sz="1200" kern="0" dirty="0">
                  <a:solidFill>
                    <a:srgbClr val="000000"/>
                  </a:solidFill>
                  <a:latin typeface="+mj-ea"/>
                  <a:ea typeface="+mj-ea"/>
                </a:rPr>
                <a:t>DIV</a:t>
              </a:r>
              <a:r>
                <a:rPr lang="ko-KR" altLang="en-US" sz="1200" kern="0" dirty="0">
                  <a:solidFill>
                    <a:srgbClr val="000000"/>
                  </a:solidFill>
                  <a:latin typeface="+mj-ea"/>
                  <a:ea typeface="+mj-ea"/>
                </a:rPr>
                <a:t>입니다</a:t>
              </a:r>
              <a:r>
                <a:rPr lang="en-US" altLang="ko-KR" sz="1200" kern="0" dirty="0">
                  <a:solidFill>
                    <a:srgbClr val="000000"/>
                  </a:solidFill>
                  <a:latin typeface="+mj-ea"/>
                  <a:ea typeface="+mj-ea"/>
                </a:rPr>
                <a:t>.";</a:t>
              </a:r>
              <a:endParaRPr lang="ko-KR" altLang="en-US" sz="1200" kern="0" dirty="0">
                <a:solidFill>
                  <a:srgbClr val="000000"/>
                </a:solidFill>
                <a:latin typeface="+mj-ea"/>
                <a:ea typeface="+mj-ea"/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2051720" y="2880518"/>
              <a:ext cx="4572000" cy="46166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txBody>
            <a:bodyPr wrap="square">
              <a:spAutoFit/>
            </a:bodyPr>
            <a:lstStyle/>
            <a:p>
              <a:pPr marL="190500" defTabSz="180000" fontAlgn="base" latinLnBrk="0"/>
              <a:r>
                <a:rPr lang="en-US" altLang="ko-KR" sz="1200" kern="0" dirty="0" err="1">
                  <a:solidFill>
                    <a:srgbClr val="000000"/>
                  </a:solidFill>
                  <a:latin typeface="+mj-ea"/>
                  <a:ea typeface="+mj-ea"/>
                </a:rPr>
                <a:t>newDIV.setAttribute</a:t>
              </a:r>
              <a:r>
                <a:rPr lang="en-US" altLang="ko-KR" sz="1200" kern="0" dirty="0">
                  <a:solidFill>
                    <a:srgbClr val="000000"/>
                  </a:solidFill>
                  <a:latin typeface="+mj-ea"/>
                  <a:ea typeface="+mj-ea"/>
                </a:rPr>
                <a:t>("id", "</a:t>
              </a:r>
              <a:r>
                <a:rPr lang="en-US" altLang="ko-KR" sz="1200" kern="0" dirty="0" err="1">
                  <a:solidFill>
                    <a:srgbClr val="000000"/>
                  </a:solidFill>
                  <a:latin typeface="+mj-ea"/>
                  <a:ea typeface="+mj-ea"/>
                </a:rPr>
                <a:t>myDiv</a:t>
              </a:r>
              <a:r>
                <a:rPr lang="en-US" altLang="ko-KR" sz="1200" kern="0" dirty="0">
                  <a:solidFill>
                    <a:srgbClr val="000000"/>
                  </a:solidFill>
                  <a:latin typeface="+mj-ea"/>
                  <a:ea typeface="+mj-ea"/>
                </a:rPr>
                <a:t>");</a:t>
              </a:r>
            </a:p>
            <a:p>
              <a:pPr marL="190500" defTabSz="180000" fontAlgn="base" latinLnBrk="0"/>
              <a:r>
                <a:rPr lang="en-US" altLang="ko-KR" sz="1200" kern="0" dirty="0" err="1">
                  <a:solidFill>
                    <a:srgbClr val="000000"/>
                  </a:solidFill>
                  <a:latin typeface="+mj-ea"/>
                  <a:ea typeface="+mj-ea"/>
                </a:rPr>
                <a:t>newDIV.style.backgroundColor</a:t>
              </a:r>
              <a:r>
                <a:rPr lang="en-US" altLang="ko-KR" sz="1200" kern="0" dirty="0">
                  <a:solidFill>
                    <a:srgbClr val="000000"/>
                  </a:solidFill>
                  <a:latin typeface="+mj-ea"/>
                  <a:ea typeface="+mj-ea"/>
                </a:rPr>
                <a:t> = "yellow";</a:t>
              </a:r>
            </a:p>
          </p:txBody>
        </p:sp>
      </p:grpSp>
      <p:sp>
        <p:nvSpPr>
          <p:cNvPr id="17" name="직사각형 16"/>
          <p:cNvSpPr/>
          <p:nvPr/>
        </p:nvSpPr>
        <p:spPr>
          <a:xfrm>
            <a:off x="3719736" y="4431395"/>
            <a:ext cx="4566958" cy="4616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let p = </a:t>
            </a:r>
            <a:r>
              <a:rPr lang="en-US" altLang="ko-KR" sz="1200" kern="0" dirty="0" err="1">
                <a:solidFill>
                  <a:srgbClr val="000000"/>
                </a:solidFill>
                <a:latin typeface="+mj-ea"/>
                <a:ea typeface="+mj-ea"/>
              </a:rPr>
              <a:t>document.getElementById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("p"); </a:t>
            </a:r>
            <a:endParaRPr lang="ko-KR" altLang="en-US" sz="12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/>
            <a:r>
              <a:rPr lang="en-US" altLang="ko-KR" sz="1200" kern="0" dirty="0" err="1">
                <a:solidFill>
                  <a:srgbClr val="000000"/>
                </a:solidFill>
                <a:latin typeface="+mj-ea"/>
                <a:ea typeface="+mj-ea"/>
              </a:rPr>
              <a:t>p.appendChild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(</a:t>
            </a:r>
            <a:r>
              <a:rPr lang="en-US" altLang="ko-KR" sz="1200" kern="0" dirty="0" err="1">
                <a:solidFill>
                  <a:srgbClr val="000000"/>
                </a:solidFill>
                <a:latin typeface="+mj-ea"/>
                <a:ea typeface="+mj-ea"/>
              </a:rPr>
              <a:t>newDiv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); 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3719736" y="5805264"/>
            <a:ext cx="4608512" cy="6463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let </a:t>
            </a:r>
            <a:r>
              <a:rPr lang="en-US" altLang="ko-KR" sz="1200" kern="0" dirty="0" err="1">
                <a:solidFill>
                  <a:srgbClr val="000000"/>
                </a:solidFill>
                <a:latin typeface="+mj-ea"/>
                <a:ea typeface="+mj-ea"/>
              </a:rPr>
              <a:t>myDiv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 = </a:t>
            </a:r>
            <a:r>
              <a:rPr lang="en-US" altLang="ko-KR" sz="1200" kern="0" dirty="0" err="1">
                <a:solidFill>
                  <a:srgbClr val="000000"/>
                </a:solidFill>
                <a:latin typeface="+mj-ea"/>
                <a:ea typeface="+mj-ea"/>
              </a:rPr>
              <a:t>document.getElementById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("</a:t>
            </a:r>
            <a:r>
              <a:rPr lang="en-US" altLang="ko-KR" sz="1200" kern="0" dirty="0" err="1">
                <a:solidFill>
                  <a:srgbClr val="000000"/>
                </a:solidFill>
                <a:latin typeface="+mj-ea"/>
                <a:ea typeface="+mj-ea"/>
              </a:rPr>
              <a:t>myDiv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");</a:t>
            </a:r>
          </a:p>
          <a:p>
            <a:pPr marL="190500" defTabSz="180000" fontAlgn="base" latinLnBrk="0"/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let parent = </a:t>
            </a:r>
            <a:r>
              <a:rPr lang="en-US" altLang="ko-KR" sz="1200" kern="0" dirty="0" err="1">
                <a:solidFill>
                  <a:srgbClr val="000000"/>
                </a:solidFill>
                <a:latin typeface="+mj-ea"/>
                <a:ea typeface="+mj-ea"/>
              </a:rPr>
              <a:t>myDiv.parentElement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; </a:t>
            </a:r>
            <a:endParaRPr lang="ko-KR" altLang="en-US" sz="12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/>
            <a:r>
              <a:rPr lang="en-US" altLang="ko-KR" sz="1200" kern="0" dirty="0" err="1">
                <a:solidFill>
                  <a:srgbClr val="000000"/>
                </a:solidFill>
                <a:latin typeface="+mj-ea"/>
                <a:ea typeface="+mj-ea"/>
              </a:rPr>
              <a:t>parent.removeChild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(</a:t>
            </a:r>
            <a:r>
              <a:rPr lang="en-US" altLang="ko-KR" sz="1200" kern="0" dirty="0" err="1">
                <a:solidFill>
                  <a:srgbClr val="000000"/>
                </a:solidFill>
                <a:latin typeface="+mj-ea"/>
                <a:ea typeface="+mj-ea"/>
              </a:rPr>
              <a:t>myDiv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); 		//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부모에서 </a:t>
            </a:r>
            <a:r>
              <a:rPr lang="en-US" altLang="ko-KR" sz="1200" kern="0" dirty="0" err="1">
                <a:solidFill>
                  <a:srgbClr val="000000"/>
                </a:solidFill>
                <a:latin typeface="+mj-ea"/>
                <a:ea typeface="+mj-ea"/>
              </a:rPr>
              <a:t>myDiv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객체 삭제</a:t>
            </a:r>
          </a:p>
        </p:txBody>
      </p:sp>
    </p:spTree>
    <p:extLst>
      <p:ext uri="{BB962C8B-B14F-4D97-AF65-F5344CB8AC3E}">
        <p14:creationId xmlns:p14="http://schemas.microsoft.com/office/powerpoint/2010/main" val="36056115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&lt;div&gt; </a:t>
            </a:r>
            <a:r>
              <a:rPr lang="ko-KR" altLang="en-US" dirty="0"/>
              <a:t>태그의 </a:t>
            </a:r>
            <a:r>
              <a:rPr lang="en-US" altLang="ko-KR" dirty="0"/>
              <a:t>DOM </a:t>
            </a:r>
            <a:r>
              <a:rPr lang="ko-KR" altLang="en-US" dirty="0"/>
              <a:t>객체 동적 생성</a:t>
            </a:r>
          </a:p>
        </p:txBody>
      </p:sp>
      <p:sp>
        <p:nvSpPr>
          <p:cNvPr id="5" name="모서리가 둥근 직사각형 4"/>
          <p:cNvSpPr/>
          <p:nvPr/>
        </p:nvSpPr>
        <p:spPr>
          <a:xfrm>
            <a:off x="1415480" y="1760762"/>
            <a:ext cx="4464496" cy="981789"/>
          </a:xfrm>
          <a:prstGeom prst="roundRect">
            <a:avLst>
              <a:gd name="adj" fmla="val 6073"/>
            </a:avLst>
          </a:prstGeom>
          <a:ln w="127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92075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let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</a:rPr>
              <a:t>newDIV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 =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</a:rPr>
              <a:t>document.createElement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("div");</a:t>
            </a:r>
          </a:p>
          <a:p>
            <a:pPr marL="92075" defTabSz="1800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</a:rPr>
              <a:t>newDIV.innerHTML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 = "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</a:rPr>
              <a:t>새로 생성된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DIV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</a:rPr>
              <a:t>입니다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."; </a:t>
            </a:r>
          </a:p>
          <a:p>
            <a:pPr marL="92075" defTabSz="1800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</a:rPr>
              <a:t>newDIV.setAttribute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("id", "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</a:rPr>
              <a:t>myDiv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");</a:t>
            </a:r>
          </a:p>
          <a:p>
            <a:pPr marL="92075" defTabSz="1800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</a:rPr>
              <a:t>newDIV.style.backgroundColor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 = "yellow";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323099" y="2420888"/>
            <a:ext cx="4093382" cy="954107"/>
          </a:xfrm>
          <a:prstGeom prst="rect">
            <a:avLst/>
          </a:prstGeom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1400" dirty="0"/>
              <a:t>&lt;div id=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"</a:t>
            </a:r>
            <a:r>
              <a:rPr lang="en-US" altLang="ko-KR" sz="1400" dirty="0" err="1"/>
              <a:t>myDiv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"</a:t>
            </a:r>
            <a:endParaRPr lang="en-US" altLang="ko-KR" sz="1400" dirty="0"/>
          </a:p>
          <a:p>
            <a:r>
              <a:rPr lang="en-US" altLang="ko-KR" sz="1400" dirty="0"/>
              <a:t>       style=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"</a:t>
            </a:r>
            <a:r>
              <a:rPr lang="en-US" altLang="ko-KR" sz="1400" dirty="0" err="1"/>
              <a:t>background-color:yellow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"</a:t>
            </a:r>
            <a:r>
              <a:rPr lang="en-US" altLang="ko-KR" sz="1400" dirty="0"/>
              <a:t>&gt;</a:t>
            </a:r>
          </a:p>
          <a:p>
            <a:r>
              <a:rPr lang="en-US" altLang="ko-KR" sz="1400" dirty="0"/>
              <a:t>       </a:t>
            </a:r>
            <a:r>
              <a:rPr lang="ko-KR" altLang="en-US" sz="1400" dirty="0"/>
              <a:t>새로 생성된 </a:t>
            </a:r>
            <a:r>
              <a:rPr lang="en-US" altLang="ko-KR" sz="1400" dirty="0"/>
              <a:t>DIV</a:t>
            </a:r>
            <a:r>
              <a:rPr lang="ko-KR" altLang="en-US" sz="1400" dirty="0"/>
              <a:t>입니다</a:t>
            </a:r>
            <a:r>
              <a:rPr lang="en-US" altLang="ko-KR" sz="1400" dirty="0"/>
              <a:t>.</a:t>
            </a:r>
          </a:p>
          <a:p>
            <a:r>
              <a:rPr lang="en-US" altLang="ko-KR" sz="1400" dirty="0"/>
              <a:t>&lt;/div&gt;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847528" y="4133985"/>
            <a:ext cx="79928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FF0000"/>
                </a:solidFill>
              </a:rPr>
              <a:t>* </a:t>
            </a:r>
            <a:r>
              <a:rPr lang="ko-KR" altLang="en-US" sz="1600" dirty="0">
                <a:solidFill>
                  <a:srgbClr val="FF0000"/>
                </a:solidFill>
              </a:rPr>
              <a:t>이 </a:t>
            </a:r>
            <a:r>
              <a:rPr lang="en-US" altLang="ko-KR" sz="1600" dirty="0">
                <a:solidFill>
                  <a:srgbClr val="FF0000"/>
                </a:solidFill>
              </a:rPr>
              <a:t> </a:t>
            </a:r>
            <a:r>
              <a:rPr lang="ko-KR" altLang="en-US" sz="1600" dirty="0">
                <a:solidFill>
                  <a:srgbClr val="FF0000"/>
                </a:solidFill>
              </a:rPr>
              <a:t>자바스크립트 코드는 사실상 오른쪽의 </a:t>
            </a:r>
            <a:r>
              <a:rPr lang="en-US" altLang="ko-KR" sz="1600" dirty="0">
                <a:solidFill>
                  <a:srgbClr val="FF0000"/>
                </a:solidFill>
              </a:rPr>
              <a:t>&lt;div&gt; </a:t>
            </a:r>
            <a:r>
              <a:rPr lang="ko-KR" altLang="en-US" sz="1600" dirty="0">
                <a:solidFill>
                  <a:srgbClr val="FF0000"/>
                </a:solidFill>
              </a:rPr>
              <a:t>태그 정보를 가진 </a:t>
            </a:r>
            <a:r>
              <a:rPr lang="en-US" altLang="ko-KR" sz="1600" dirty="0">
                <a:solidFill>
                  <a:srgbClr val="FF0000"/>
                </a:solidFill>
              </a:rPr>
              <a:t>DOM </a:t>
            </a:r>
            <a:r>
              <a:rPr lang="ko-KR" altLang="en-US" sz="1600" dirty="0">
                <a:solidFill>
                  <a:srgbClr val="FF0000"/>
                </a:solidFill>
              </a:rPr>
              <a:t>객체 생성</a:t>
            </a:r>
          </a:p>
        </p:txBody>
      </p:sp>
      <p:cxnSp>
        <p:nvCxnSpPr>
          <p:cNvPr id="9" name="직선 화살표 연결선 8"/>
          <p:cNvCxnSpPr>
            <a:cxnSpLocks/>
            <a:stCxn id="5" idx="3"/>
            <a:endCxn id="6" idx="1"/>
          </p:cNvCxnSpPr>
          <p:nvPr/>
        </p:nvCxnSpPr>
        <p:spPr>
          <a:xfrm>
            <a:off x="5879976" y="2251657"/>
            <a:ext cx="443123" cy="6462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88445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8-10 HTML </a:t>
            </a:r>
            <a:r>
              <a:rPr lang="ko-KR" altLang="en-US" dirty="0"/>
              <a:t>태그의 동적 추가 및 삭제 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2207567" y="1066158"/>
            <a:ext cx="4572000" cy="544764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&lt;head&gt;&lt;title&gt;</a:t>
            </a:r>
            <a:r>
              <a:rPr lang="ko-KR" altLang="en-US" sz="1200" dirty="0"/>
              <a:t>문서의 동적 구성</a:t>
            </a:r>
            <a:r>
              <a:rPr lang="en-US" altLang="ko-KR" sz="1200" dirty="0"/>
              <a:t>&lt;/title&gt;</a:t>
            </a:r>
          </a:p>
          <a:p>
            <a:pPr defTabSz="180000"/>
            <a:r>
              <a:rPr lang="en-US" altLang="ko-KR" sz="1200" dirty="0"/>
              <a:t>&lt;script&gt;</a:t>
            </a:r>
          </a:p>
          <a:p>
            <a:pPr defTabSz="180000"/>
            <a:r>
              <a:rPr lang="en-US" altLang="ko-KR" sz="1200" b="1" dirty="0"/>
              <a:t>function </a:t>
            </a:r>
            <a:r>
              <a:rPr lang="en-US" altLang="ko-KR" sz="1200" b="1" dirty="0" err="1"/>
              <a:t>createDIV</a:t>
            </a:r>
            <a:r>
              <a:rPr lang="en-US" altLang="ko-KR" sz="1200" b="1" dirty="0"/>
              <a:t>()</a:t>
            </a:r>
            <a:r>
              <a:rPr lang="en-US" altLang="ko-KR" sz="1200" dirty="0"/>
              <a:t> {</a:t>
            </a:r>
          </a:p>
          <a:p>
            <a:pPr defTabSz="180000"/>
            <a:r>
              <a:rPr lang="en-US" altLang="ko-KR" sz="1200" dirty="0"/>
              <a:t>	let obj = </a:t>
            </a:r>
            <a:r>
              <a:rPr lang="en-US" altLang="ko-KR" sz="1200" dirty="0" err="1"/>
              <a:t>document.getElementById</a:t>
            </a:r>
            <a:r>
              <a:rPr lang="en-US" altLang="ko-KR" sz="1200" dirty="0"/>
              <a:t>("parent");</a:t>
            </a:r>
          </a:p>
          <a:p>
            <a:pPr defTabSz="180000"/>
            <a:r>
              <a:rPr lang="en-US" altLang="ko-KR" sz="1200" dirty="0"/>
              <a:t>	let </a:t>
            </a:r>
            <a:r>
              <a:rPr lang="en-US" altLang="ko-KR" sz="1200" dirty="0" err="1"/>
              <a:t>newDIV</a:t>
            </a:r>
            <a:r>
              <a:rPr lang="en-US" altLang="ko-KR" sz="1200" dirty="0"/>
              <a:t> = </a:t>
            </a:r>
            <a:r>
              <a:rPr lang="en-US" altLang="ko-KR" sz="1200" b="1" dirty="0" err="1"/>
              <a:t>document.createElement</a:t>
            </a:r>
            <a:r>
              <a:rPr lang="en-US" altLang="ko-KR" sz="1200" b="1" dirty="0"/>
              <a:t>("div")</a:t>
            </a:r>
            <a:r>
              <a:rPr lang="en-US" altLang="ko-KR" sz="1200" dirty="0"/>
              <a:t>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 err="1"/>
              <a:t>newDIV.innerHTML</a:t>
            </a:r>
            <a:r>
              <a:rPr lang="en-US" altLang="ko-KR" sz="1200" b="1" dirty="0"/>
              <a:t> = "</a:t>
            </a:r>
            <a:r>
              <a:rPr lang="ko-KR" altLang="en-US" sz="1200" b="1" dirty="0"/>
              <a:t>새로 생성된 </a:t>
            </a:r>
            <a:r>
              <a:rPr lang="en-US" altLang="ko-KR" sz="1200" b="1" dirty="0"/>
              <a:t>DIV</a:t>
            </a:r>
            <a:r>
              <a:rPr lang="ko-KR" altLang="en-US" sz="1200" b="1" dirty="0"/>
              <a:t>입니다</a:t>
            </a:r>
            <a:r>
              <a:rPr lang="en-US" altLang="ko-KR" sz="1200" b="1" dirty="0"/>
              <a:t>.";</a:t>
            </a:r>
          </a:p>
          <a:p>
            <a:pPr defTabSz="180000"/>
            <a:r>
              <a:rPr lang="en-US" altLang="ko-KR" sz="1200" b="1" dirty="0"/>
              <a:t>	</a:t>
            </a:r>
            <a:r>
              <a:rPr lang="en-US" altLang="ko-KR" sz="1200" b="1" dirty="0" err="1"/>
              <a:t>newDIV.setAttribute</a:t>
            </a:r>
            <a:r>
              <a:rPr lang="en-US" altLang="ko-KR" sz="1200" b="1" dirty="0"/>
              <a:t>("id", "</a:t>
            </a:r>
            <a:r>
              <a:rPr lang="en-US" altLang="ko-KR" sz="1200" b="1" dirty="0" err="1"/>
              <a:t>myDiv</a:t>
            </a:r>
            <a:r>
              <a:rPr lang="en-US" altLang="ko-KR" sz="1200" b="1" dirty="0"/>
              <a:t>");</a:t>
            </a:r>
          </a:p>
          <a:p>
            <a:pPr defTabSz="180000"/>
            <a:r>
              <a:rPr lang="en-US" altLang="ko-KR" sz="1200" b="1" dirty="0"/>
              <a:t>	</a:t>
            </a:r>
            <a:r>
              <a:rPr lang="en-US" altLang="ko-KR" sz="1200" b="1" dirty="0" err="1"/>
              <a:t>newDIV.style.backgroundColor</a:t>
            </a:r>
            <a:r>
              <a:rPr lang="en-US" altLang="ko-KR" sz="1200" b="1" dirty="0"/>
              <a:t> = "yellow";</a:t>
            </a:r>
          </a:p>
          <a:p>
            <a:pPr defTabSz="180000"/>
            <a:r>
              <a:rPr lang="en-US" altLang="ko-KR" sz="1200" b="1" dirty="0"/>
              <a:t>	</a:t>
            </a:r>
            <a:r>
              <a:rPr lang="en-US" altLang="ko-KR" sz="1200" b="1" dirty="0" err="1"/>
              <a:t>newDIV.onclick</a:t>
            </a:r>
            <a:r>
              <a:rPr lang="en-US" altLang="ko-KR" sz="1200" dirty="0"/>
              <a:t> = </a:t>
            </a:r>
            <a:r>
              <a:rPr lang="en-US" altLang="ko-KR" sz="1200" b="1" dirty="0"/>
              <a:t>function() {</a:t>
            </a:r>
          </a:p>
          <a:p>
            <a:pPr defTabSz="180000"/>
            <a:r>
              <a:rPr lang="en-US" altLang="ko-KR" sz="1200" b="1" dirty="0"/>
              <a:t>		let p = </a:t>
            </a:r>
            <a:r>
              <a:rPr lang="en-US" altLang="ko-KR" sz="1200" b="1" dirty="0" err="1"/>
              <a:t>this.parentElement</a:t>
            </a:r>
            <a:r>
              <a:rPr lang="en-US" altLang="ko-KR" sz="1200" b="1" dirty="0"/>
              <a:t>; </a:t>
            </a:r>
            <a:r>
              <a:rPr lang="en-US" altLang="ko-KR" sz="1200" dirty="0"/>
              <a:t>// </a:t>
            </a:r>
            <a:r>
              <a:rPr lang="ko-KR" altLang="en-US" sz="1200" dirty="0"/>
              <a:t>부모 </a:t>
            </a:r>
            <a:r>
              <a:rPr lang="en-US" altLang="ko-KR" sz="1200" dirty="0"/>
              <a:t>HTML </a:t>
            </a:r>
            <a:r>
              <a:rPr lang="ko-KR" altLang="en-US" sz="1200" dirty="0"/>
              <a:t>태그 요소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b="1" dirty="0" err="1"/>
              <a:t>p.removeChild</a:t>
            </a:r>
            <a:r>
              <a:rPr lang="en-US" altLang="ko-KR" sz="1200" b="1" dirty="0"/>
              <a:t>(this); </a:t>
            </a:r>
            <a:r>
              <a:rPr lang="en-US" altLang="ko-KR" sz="1200" dirty="0"/>
              <a:t>// </a:t>
            </a:r>
            <a:r>
              <a:rPr lang="ko-KR" altLang="en-US" sz="1200" dirty="0"/>
              <a:t>자신을 부모로부터 제거</a:t>
            </a:r>
          </a:p>
          <a:p>
            <a:pPr defTabSz="180000"/>
            <a:r>
              <a:rPr lang="en-US" altLang="ko-KR" sz="1200" dirty="0"/>
              <a:t>	};</a:t>
            </a:r>
            <a:r>
              <a:rPr lang="en-US" altLang="ko-KR" sz="1200" b="1" dirty="0"/>
              <a:t>	</a:t>
            </a:r>
          </a:p>
          <a:p>
            <a:pPr defTabSz="180000"/>
            <a:r>
              <a:rPr lang="en-US" altLang="ko-KR" sz="1200" b="1" dirty="0"/>
              <a:t>	</a:t>
            </a:r>
            <a:r>
              <a:rPr lang="en-US" altLang="ko-KR" sz="1200" b="1" dirty="0" err="1"/>
              <a:t>obj.appendChild</a:t>
            </a:r>
            <a:r>
              <a:rPr lang="en-US" altLang="ko-KR" sz="1200" b="1" dirty="0"/>
              <a:t>(</a:t>
            </a:r>
            <a:r>
              <a:rPr lang="en-US" altLang="ko-KR" sz="1200" b="1" dirty="0" err="1"/>
              <a:t>newDIV</a:t>
            </a:r>
            <a:r>
              <a:rPr lang="en-US" altLang="ko-KR" sz="1200" b="1" dirty="0"/>
              <a:t>);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dirty="0"/>
              <a:t>&lt;/script&gt;</a:t>
            </a:r>
          </a:p>
          <a:p>
            <a:pPr defTabSz="180000"/>
            <a:r>
              <a:rPr lang="en-US" altLang="ko-KR" sz="1200" dirty="0"/>
              <a:t>&lt;/head&gt;</a:t>
            </a:r>
          </a:p>
          <a:p>
            <a:pPr defTabSz="180000"/>
            <a:r>
              <a:rPr lang="en-US" altLang="ko-KR" sz="1200" dirty="0"/>
              <a:t>&lt;body id="parent"&gt;</a:t>
            </a:r>
          </a:p>
          <a:p>
            <a:pPr defTabSz="180000"/>
            <a:r>
              <a:rPr lang="en-US" altLang="ko-KR" sz="1200" dirty="0"/>
              <a:t>&lt;h3&gt;DIV </a:t>
            </a:r>
            <a:r>
              <a:rPr lang="ko-KR" altLang="en-US" sz="1200" dirty="0"/>
              <a:t>객체를 동적으로 생성</a:t>
            </a:r>
            <a:r>
              <a:rPr lang="en-US" altLang="ko-KR" sz="1200" dirty="0"/>
              <a:t>, </a:t>
            </a:r>
            <a:r>
              <a:rPr lang="ko-KR" altLang="en-US" sz="1200" dirty="0"/>
              <a:t>삽입</a:t>
            </a:r>
            <a:r>
              <a:rPr lang="en-US" altLang="ko-KR" sz="1200" dirty="0"/>
              <a:t>, </a:t>
            </a:r>
            <a:r>
              <a:rPr lang="ko-KR" altLang="en-US" sz="1200" dirty="0"/>
              <a:t>삭제하는 예제</a:t>
            </a:r>
            <a:r>
              <a:rPr lang="en-US" altLang="ko-KR" sz="1200" dirty="0"/>
              <a:t>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&lt;p&gt;DOM </a:t>
            </a:r>
            <a:r>
              <a:rPr lang="ko-KR" altLang="en-US" sz="1200" dirty="0" err="1"/>
              <a:t>트리에</a:t>
            </a:r>
            <a:r>
              <a:rPr lang="ko-KR" altLang="en-US" sz="1200" dirty="0"/>
              <a:t> 동적으로 객체를 삽입할 수 있습니다</a:t>
            </a:r>
            <a:r>
              <a:rPr lang="en-US" altLang="ko-KR" sz="1200" dirty="0"/>
              <a:t>.</a:t>
            </a:r>
          </a:p>
          <a:p>
            <a:pPr defTabSz="180000"/>
            <a:r>
              <a:rPr lang="en-US" altLang="ko-KR" sz="1200" dirty="0" err="1"/>
              <a:t>createElement</a:t>
            </a:r>
            <a:r>
              <a:rPr lang="en-US" altLang="ko-KR" sz="1200" dirty="0"/>
              <a:t>(), </a:t>
            </a:r>
            <a:r>
              <a:rPr lang="en-US" altLang="ko-KR" sz="1200" dirty="0" err="1"/>
              <a:t>appendChild</a:t>
            </a:r>
            <a:r>
              <a:rPr lang="en-US" altLang="ko-KR" sz="1200" dirty="0"/>
              <a:t>(), </a:t>
            </a:r>
          </a:p>
          <a:p>
            <a:pPr defTabSz="180000"/>
            <a:r>
              <a:rPr lang="en-US" altLang="ko-KR" sz="1200" dirty="0" err="1"/>
              <a:t>removeChild</a:t>
            </a:r>
            <a:r>
              <a:rPr lang="en-US" altLang="ko-KR" sz="1200" dirty="0"/>
              <a:t>() </a:t>
            </a:r>
            <a:r>
              <a:rPr lang="ko-KR" altLang="en-US" sz="1200" dirty="0" err="1"/>
              <a:t>메소드를</a:t>
            </a:r>
            <a:r>
              <a:rPr lang="ko-KR" altLang="en-US" sz="1200" dirty="0"/>
              <a:t> 이용하여 새로운 객체를 생성</a:t>
            </a:r>
            <a:r>
              <a:rPr lang="en-US" altLang="ko-KR" sz="1200" dirty="0"/>
              <a:t>,</a:t>
            </a:r>
          </a:p>
          <a:p>
            <a:pPr defTabSz="180000"/>
            <a:r>
              <a:rPr lang="ko-KR" altLang="en-US" sz="1200" dirty="0"/>
              <a:t>삽입</a:t>
            </a:r>
            <a:r>
              <a:rPr lang="en-US" altLang="ko-KR" sz="1200" dirty="0"/>
              <a:t>, </a:t>
            </a:r>
            <a:r>
              <a:rPr lang="ko-KR" altLang="en-US" sz="1200" dirty="0"/>
              <a:t>삭제하는 예제입니다</a:t>
            </a:r>
            <a:r>
              <a:rPr lang="en-US" altLang="ko-KR" sz="1200" dirty="0"/>
              <a:t>.&lt;/p&gt;</a:t>
            </a:r>
          </a:p>
          <a:p>
            <a:pPr defTabSz="180000"/>
            <a:r>
              <a:rPr lang="en-US" altLang="ko-KR" sz="1200" dirty="0"/>
              <a:t>&lt;a </a:t>
            </a:r>
            <a:r>
              <a:rPr lang="en-US" altLang="ko-KR" sz="1200" dirty="0" err="1"/>
              <a:t>href</a:t>
            </a:r>
            <a:r>
              <a:rPr lang="en-US" altLang="ko-KR" sz="1200" dirty="0"/>
              <a:t>="</a:t>
            </a:r>
            <a:r>
              <a:rPr lang="en-US" altLang="ko-KR" sz="1200" b="1" dirty="0" err="1"/>
              <a:t>javascript:createDIV</a:t>
            </a:r>
            <a:r>
              <a:rPr lang="en-US" altLang="ko-KR" sz="1200" b="1" dirty="0"/>
              <a:t>()</a:t>
            </a:r>
            <a:r>
              <a:rPr lang="en-US" altLang="ko-KR" sz="1200" dirty="0"/>
              <a:t>"&gt;DIV </a:t>
            </a:r>
            <a:r>
              <a:rPr lang="ko-KR" altLang="en-US" sz="1200" dirty="0"/>
              <a:t>생성</a:t>
            </a:r>
            <a:r>
              <a:rPr lang="en-US" altLang="ko-KR" sz="1200" dirty="0"/>
              <a:t>&lt;/a&gt;&lt;p&gt;</a:t>
            </a:r>
          </a:p>
          <a:p>
            <a:pPr defTabSz="180000"/>
            <a:r>
              <a:rPr lang="en-US" altLang="ko-KR" sz="1200" dirty="0"/>
              <a:t>&lt;p&gt;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7596" y="596288"/>
            <a:ext cx="2713676" cy="324541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2224" y="2586385"/>
            <a:ext cx="2713677" cy="3587676"/>
          </a:xfrm>
          <a:prstGeom prst="rect">
            <a:avLst/>
          </a:prstGeom>
        </p:spPr>
      </p:pic>
      <p:sp>
        <p:nvSpPr>
          <p:cNvPr id="6" name="모서리가 둥근 사각형 설명선 5"/>
          <p:cNvSpPr/>
          <p:nvPr/>
        </p:nvSpPr>
        <p:spPr>
          <a:xfrm>
            <a:off x="6312023" y="3882529"/>
            <a:ext cx="1513333" cy="442674"/>
          </a:xfrm>
          <a:prstGeom prst="wedgeRoundRectCallout">
            <a:avLst>
              <a:gd name="adj1" fmla="val 23999"/>
              <a:gd name="adj2" fmla="val -10356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000" dirty="0"/>
              <a:t>클릭하면 아래와 같이 </a:t>
            </a:r>
            <a:r>
              <a:rPr lang="en-US" altLang="ko-KR" sz="1000" dirty="0"/>
              <a:t>&lt;div&gt; </a:t>
            </a:r>
            <a:r>
              <a:rPr lang="ko-KR" altLang="en-US" sz="1000" dirty="0"/>
              <a:t>태그가 삽입</a:t>
            </a:r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6960095" y="5754738"/>
            <a:ext cx="1098450" cy="272415"/>
          </a:xfrm>
          <a:prstGeom prst="wedgeRoundRectCallout">
            <a:avLst>
              <a:gd name="adj1" fmla="val 64096"/>
              <a:gd name="adj2" fmla="val -245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000" dirty="0"/>
              <a:t>클릭하면 삭제</a:t>
            </a:r>
          </a:p>
        </p:txBody>
      </p:sp>
    </p:spTree>
    <p:extLst>
      <p:ext uri="{BB962C8B-B14F-4D97-AF65-F5344CB8AC3E}">
        <p14:creationId xmlns:p14="http://schemas.microsoft.com/office/powerpoint/2010/main" val="33960752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4C28507-DD48-4BE0-B519-4CCAA91A8599}"/>
              </a:ext>
            </a:extLst>
          </p:cNvPr>
          <p:cNvSpPr txBox="1"/>
          <p:nvPr/>
        </p:nvSpPr>
        <p:spPr>
          <a:xfrm>
            <a:off x="2063552" y="1268760"/>
            <a:ext cx="7200800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b="1" dirty="0"/>
              <a:t>자바스크립트 객체를 생성할 때 사용하는 키워드는</a:t>
            </a:r>
            <a:r>
              <a:rPr lang="en-US" altLang="ko-KR" b="1" dirty="0"/>
              <a:t>?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① </a:t>
            </a:r>
            <a:r>
              <a:rPr lang="en-US" altLang="ko-KR" dirty="0"/>
              <a:t>create            </a:t>
            </a:r>
            <a:r>
              <a:rPr lang="ko-KR" altLang="en-US" dirty="0"/>
              <a:t>② </a:t>
            </a:r>
            <a:r>
              <a:rPr lang="en-US" altLang="ko-KR" dirty="0"/>
              <a:t>+              </a:t>
            </a:r>
            <a:r>
              <a:rPr lang="ko-KR" altLang="en-US" dirty="0"/>
              <a:t>③ </a:t>
            </a:r>
            <a:r>
              <a:rPr lang="en-US" altLang="ko-KR" dirty="0"/>
              <a:t>new               </a:t>
            </a:r>
            <a:r>
              <a:rPr lang="ko-KR" altLang="en-US" dirty="0"/>
              <a:t>④</a:t>
            </a:r>
            <a:r>
              <a:rPr lang="en-US" altLang="ko-KR" dirty="0"/>
              <a:t>make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복습 </a:t>
            </a:r>
            <a:r>
              <a:rPr lang="en-US" altLang="ko-KR" dirty="0"/>
              <a:t>: </a:t>
            </a:r>
            <a:r>
              <a:rPr lang="ko-KR" altLang="en-US" dirty="0"/>
              <a:t>문제풀이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FA5D71-1406-43CE-B90A-EF181BD60F77}"/>
              </a:ext>
            </a:extLst>
          </p:cNvPr>
          <p:cNvSpPr txBox="1"/>
          <p:nvPr/>
        </p:nvSpPr>
        <p:spPr>
          <a:xfrm>
            <a:off x="2063552" y="2636912"/>
            <a:ext cx="856895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/>
              <a:t>2. </a:t>
            </a:r>
            <a:r>
              <a:rPr lang="ko-KR" altLang="en-US" b="1" dirty="0"/>
              <a:t>다음 배열에 대한 설명 중 틀린 것은</a:t>
            </a:r>
            <a:r>
              <a:rPr lang="en-US" altLang="ko-KR" b="1" dirty="0"/>
              <a:t>?</a:t>
            </a:r>
          </a:p>
          <a:p>
            <a:pPr>
              <a:lnSpc>
                <a:spcPct val="150000"/>
              </a:lnSpc>
            </a:pPr>
            <a:endParaRPr lang="en-US" altLang="ko-KR" b="1" dirty="0"/>
          </a:p>
          <a:p>
            <a:pPr>
              <a:lnSpc>
                <a:spcPct val="150000"/>
              </a:lnSpc>
            </a:pPr>
            <a:endParaRPr lang="en-US" altLang="ko-KR" b="1" dirty="0"/>
          </a:p>
          <a:p>
            <a:pPr lvl="1">
              <a:spcAft>
                <a:spcPts val="600"/>
              </a:spcAft>
            </a:pP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① 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let months = [“</a:t>
            </a:r>
            <a:r>
              <a:rPr lang="en-US" altLang="ko-KR" dirty="0" err="1">
                <a:latin typeface="굴림" panose="020B0600000101010101" pitchFamily="50" charset="-127"/>
                <a:ea typeface="굴림" panose="020B0600000101010101" pitchFamily="50" charset="-127"/>
              </a:rPr>
              <a:t>jan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”,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“Feb”, “March”]; 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로 대신할 수 있다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.            </a:t>
            </a:r>
          </a:p>
          <a:p>
            <a:pPr lvl="1">
              <a:spcAft>
                <a:spcPts val="600"/>
              </a:spcAft>
            </a:pP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② </a:t>
            </a:r>
            <a:r>
              <a:rPr lang="en-US" altLang="ko-KR" dirty="0" err="1">
                <a:latin typeface="굴림" panose="020B0600000101010101" pitchFamily="50" charset="-127"/>
                <a:ea typeface="굴림" panose="020B0600000101010101" pitchFamily="50" charset="-127"/>
              </a:rPr>
              <a:t>months.length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는 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3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이다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</a:p>
          <a:p>
            <a:pPr lvl="1">
              <a:spcAft>
                <a:spcPts val="600"/>
              </a:spcAft>
            </a:pP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③ 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months[1] = “February”;  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는 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“Feb”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를 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“February”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로 수정한다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.             </a:t>
            </a:r>
          </a:p>
          <a:p>
            <a:pPr lvl="1">
              <a:spcAft>
                <a:spcPts val="600"/>
              </a:spcAft>
            </a:pP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④ </a:t>
            </a:r>
            <a:r>
              <a:rPr lang="en-US" altLang="ko-KR" dirty="0" err="1">
                <a:latin typeface="굴림" panose="020B0600000101010101" pitchFamily="50" charset="-127"/>
                <a:ea typeface="굴림" panose="020B0600000101010101" pitchFamily="50" charset="-127"/>
              </a:rPr>
              <a:t>months.length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는 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5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로 지정하여 배열의 크기를 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5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개로 늘일 수 없다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  <a:endParaRPr lang="ko-KR" altLang="en-US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BCE0F0-B4B5-48C1-896D-2E6476B1AFFE}"/>
              </a:ext>
            </a:extLst>
          </p:cNvPr>
          <p:cNvSpPr txBox="1"/>
          <p:nvPr/>
        </p:nvSpPr>
        <p:spPr>
          <a:xfrm>
            <a:off x="2567608" y="3325823"/>
            <a:ext cx="5040560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dirty="0"/>
              <a:t>Let</a:t>
            </a:r>
            <a:r>
              <a:rPr lang="ko-KR" altLang="en-US" dirty="0"/>
              <a:t> </a:t>
            </a:r>
            <a:r>
              <a:rPr lang="en-US" altLang="ko-KR" dirty="0"/>
              <a:t>months</a:t>
            </a:r>
            <a:r>
              <a:rPr lang="ko-KR" altLang="en-US" dirty="0"/>
              <a:t>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en-US" altLang="ko-KR" dirty="0"/>
              <a:t>new</a:t>
            </a:r>
            <a:r>
              <a:rPr lang="ko-KR" altLang="en-US" dirty="0"/>
              <a:t> </a:t>
            </a:r>
            <a:r>
              <a:rPr lang="en-US" altLang="ko-KR" dirty="0"/>
              <a:t>Array(“</a:t>
            </a:r>
            <a:r>
              <a:rPr lang="en-US" altLang="ko-KR" dirty="0" err="1"/>
              <a:t>jan</a:t>
            </a:r>
            <a:r>
              <a:rPr lang="en-US" altLang="ko-KR" dirty="0"/>
              <a:t>”,</a:t>
            </a:r>
            <a:r>
              <a:rPr lang="ko-KR" altLang="en-US" dirty="0"/>
              <a:t> </a:t>
            </a:r>
            <a:r>
              <a:rPr lang="en-US" altLang="ko-KR" dirty="0"/>
              <a:t>“Feb”, “March”);</a:t>
            </a:r>
            <a:endParaRPr lang="ko-KR" altLang="en-US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1751993F-71DF-4AD5-81A0-05A48861BC6F}"/>
              </a:ext>
            </a:extLst>
          </p:cNvPr>
          <p:cNvSpPr/>
          <p:nvPr/>
        </p:nvSpPr>
        <p:spPr>
          <a:xfrm>
            <a:off x="6048540" y="1778953"/>
            <a:ext cx="365734" cy="36573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C0EC2822-70F8-42DF-8196-706CDF2A5449}"/>
              </a:ext>
            </a:extLst>
          </p:cNvPr>
          <p:cNvSpPr/>
          <p:nvPr/>
        </p:nvSpPr>
        <p:spPr>
          <a:xfrm>
            <a:off x="2530786" y="4948834"/>
            <a:ext cx="365734" cy="36573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9849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4C28507-DD48-4BE0-B519-4CCAA91A8599}"/>
              </a:ext>
            </a:extLst>
          </p:cNvPr>
          <p:cNvSpPr txBox="1"/>
          <p:nvPr/>
        </p:nvSpPr>
        <p:spPr>
          <a:xfrm>
            <a:off x="2063552" y="1268760"/>
            <a:ext cx="9145016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/>
              <a:t>3. </a:t>
            </a:r>
            <a:r>
              <a:rPr lang="ko-KR" altLang="en-US" b="1" dirty="0"/>
              <a:t>코어객체에 대한 설명으로 잘못된 것은</a:t>
            </a:r>
            <a:r>
              <a:rPr lang="en-US" altLang="ko-KR" b="1" dirty="0"/>
              <a:t>?</a:t>
            </a:r>
          </a:p>
          <a:p>
            <a:pPr lvl="1">
              <a:spcAft>
                <a:spcPts val="600"/>
              </a:spcAft>
            </a:pP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① 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let d = new Date(); 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로 생성한 객체 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d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는 현재 </a:t>
            </a:r>
            <a:r>
              <a:rPr lang="ko-KR" altLang="en-US" dirty="0" err="1">
                <a:latin typeface="굴림" panose="020B0600000101010101" pitchFamily="50" charset="-127"/>
                <a:ea typeface="굴림" panose="020B0600000101010101" pitchFamily="50" charset="-127"/>
              </a:rPr>
              <a:t>시간값을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 가지고 있다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</a:p>
          <a:p>
            <a:pPr lvl="1">
              <a:spcAft>
                <a:spcPts val="600"/>
              </a:spcAft>
            </a:pP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② 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Math 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객체는 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new Math() 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생성하지 않고 사용할 수 있다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</a:p>
          <a:p>
            <a:pPr lvl="1">
              <a:spcAft>
                <a:spcPts val="600"/>
              </a:spcAft>
            </a:pP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③ 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“text”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는 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String 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객체이다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</a:p>
          <a:p>
            <a:pPr lvl="1">
              <a:spcAft>
                <a:spcPts val="600"/>
              </a:spcAft>
            </a:pP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④ 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new Array()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로 생성한 객체는 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[ ]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로 생성한 배열과 약간 다르다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  <a:endParaRPr lang="ko-KR" altLang="en-US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복습 </a:t>
            </a:r>
            <a:r>
              <a:rPr lang="en-US" altLang="ko-KR" dirty="0"/>
              <a:t>: </a:t>
            </a:r>
            <a:r>
              <a:rPr lang="ko-KR" altLang="en-US" dirty="0"/>
              <a:t>문제풀이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FA5D71-1406-43CE-B90A-EF181BD60F77}"/>
              </a:ext>
            </a:extLst>
          </p:cNvPr>
          <p:cNvSpPr txBox="1"/>
          <p:nvPr/>
        </p:nvSpPr>
        <p:spPr>
          <a:xfrm>
            <a:off x="2063552" y="3792873"/>
            <a:ext cx="8568952" cy="14391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ko-KR" b="1" dirty="0"/>
              <a:t>4. </a:t>
            </a:r>
            <a:r>
              <a:rPr lang="ko-KR" altLang="en-US" b="1" dirty="0"/>
              <a:t>다음 중 </a:t>
            </a:r>
            <a:r>
              <a:rPr lang="en-US" altLang="ko-KR" b="1" dirty="0"/>
              <a:t>DOM </a:t>
            </a:r>
            <a:r>
              <a:rPr lang="ko-KR" altLang="en-US" b="1" dirty="0"/>
              <a:t>객체는 </a:t>
            </a:r>
            <a:r>
              <a:rPr lang="en-US" altLang="ko-KR" b="1" dirty="0"/>
              <a:t>?</a:t>
            </a:r>
          </a:p>
          <a:p>
            <a:pPr lvl="1">
              <a:lnSpc>
                <a:spcPct val="150000"/>
              </a:lnSpc>
              <a:spcAft>
                <a:spcPts val="600"/>
              </a:spcAft>
            </a:pP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① window 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객체                 ② 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navigator 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객체</a:t>
            </a:r>
          </a:p>
          <a:p>
            <a:pPr lvl="1">
              <a:lnSpc>
                <a:spcPct val="150000"/>
              </a:lnSpc>
              <a:spcAft>
                <a:spcPts val="600"/>
              </a:spcAft>
            </a:pP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③ 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event 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객체                    ④ 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html 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객체</a:t>
            </a: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1751993F-71DF-4AD5-81A0-05A48861BC6F}"/>
              </a:ext>
            </a:extLst>
          </p:cNvPr>
          <p:cNvSpPr/>
          <p:nvPr/>
        </p:nvSpPr>
        <p:spPr>
          <a:xfrm>
            <a:off x="2526285" y="2749685"/>
            <a:ext cx="365734" cy="36573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C0EC2822-70F8-42DF-8196-706CDF2A5449}"/>
              </a:ext>
            </a:extLst>
          </p:cNvPr>
          <p:cNvSpPr/>
          <p:nvPr/>
        </p:nvSpPr>
        <p:spPr>
          <a:xfrm>
            <a:off x="5466339" y="4866316"/>
            <a:ext cx="365734" cy="36573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7656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복습 </a:t>
            </a:r>
            <a:r>
              <a:rPr lang="en-US" altLang="ko-KR" dirty="0"/>
              <a:t>: </a:t>
            </a:r>
            <a:r>
              <a:rPr lang="ko-KR" altLang="en-US" dirty="0"/>
              <a:t>문제풀이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FA5D71-1406-43CE-B90A-EF181BD60F77}"/>
              </a:ext>
            </a:extLst>
          </p:cNvPr>
          <p:cNvSpPr txBox="1"/>
          <p:nvPr/>
        </p:nvSpPr>
        <p:spPr>
          <a:xfrm>
            <a:off x="1775520" y="1628800"/>
            <a:ext cx="8856984" cy="2200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ko-KR" b="1" dirty="0"/>
              <a:t>6. HTML</a:t>
            </a:r>
            <a:r>
              <a:rPr lang="ko-KR" altLang="en-US" b="1" dirty="0"/>
              <a:t>의 </a:t>
            </a:r>
            <a:r>
              <a:rPr lang="en-US" altLang="ko-KR" b="1" dirty="0"/>
              <a:t>DOM</a:t>
            </a:r>
            <a:r>
              <a:rPr lang="ko-KR" altLang="en-US" b="1" dirty="0"/>
              <a:t>트리에 대하여 잘못 말한 것은</a:t>
            </a:r>
            <a:r>
              <a:rPr lang="en-US" altLang="ko-KR" b="1" dirty="0"/>
              <a:t>? </a:t>
            </a:r>
          </a:p>
          <a:p>
            <a:pPr lvl="1">
              <a:spcAft>
                <a:spcPts val="600"/>
              </a:spcAft>
            </a:pP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① 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브라우저에 의해 만들어진다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</a:p>
          <a:p>
            <a:pPr lvl="1">
              <a:spcAft>
                <a:spcPts val="600"/>
              </a:spcAft>
            </a:pP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② HTML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문서가 </a:t>
            </a:r>
            <a:r>
              <a:rPr lang="ko-KR" altLang="en-US" dirty="0" err="1">
                <a:latin typeface="굴림" panose="020B0600000101010101" pitchFamily="50" charset="-127"/>
                <a:ea typeface="굴림" panose="020B0600000101010101" pitchFamily="50" charset="-127"/>
              </a:rPr>
              <a:t>로드되면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 만들어진다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</a:p>
          <a:p>
            <a:pPr lvl="1">
              <a:spcAft>
                <a:spcPts val="600"/>
              </a:spcAft>
            </a:pP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③ DOM 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트리에서 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DOM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객체를 찾는 기능은 </a:t>
            </a:r>
            <a:r>
              <a:rPr lang="en-US" altLang="ko-KR" dirty="0" err="1">
                <a:latin typeface="굴림" panose="020B0600000101010101" pitchFamily="50" charset="-127"/>
                <a:ea typeface="굴림" panose="020B0600000101010101" pitchFamily="50" charset="-127"/>
              </a:rPr>
              <a:t>window.getElementById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()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이다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. </a:t>
            </a:r>
            <a:endParaRPr lang="ko-KR" altLang="en-US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803275" lvl="1" indent="-717550">
              <a:spcAft>
                <a:spcPts val="600"/>
              </a:spcAft>
            </a:pP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     ④ HTML 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태그의 포함 관계에 의해 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DOM 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객체들 사이에 부모 자식 관계가 형성된다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C0EC2822-70F8-42DF-8196-706CDF2A5449}"/>
              </a:ext>
            </a:extLst>
          </p:cNvPr>
          <p:cNvSpPr/>
          <p:nvPr/>
        </p:nvSpPr>
        <p:spPr>
          <a:xfrm>
            <a:off x="2253639" y="2852936"/>
            <a:ext cx="365734" cy="36573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9695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수업에 앞서</a:t>
            </a:r>
            <a:r>
              <a:rPr lang="en-US" altLang="ko-KR" dirty="0"/>
              <a:t>…</a:t>
            </a:r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44A28A6-FCC9-4277-8D58-E2D358993D68}"/>
              </a:ext>
            </a:extLst>
          </p:cNvPr>
          <p:cNvSpPr txBox="1"/>
          <p:nvPr/>
        </p:nvSpPr>
        <p:spPr>
          <a:xfrm>
            <a:off x="2423592" y="1268760"/>
            <a:ext cx="774488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&lt;script&gt;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parseInt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prompt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숫자입력 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: "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b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 </a:t>
            </a:r>
            <a:r>
              <a:rPr lang="ko-KR" alt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반복문</a:t>
            </a:r>
            <a:endParaRPr lang="ko-KR" alt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ko-KR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 </a:t>
            </a:r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 </a:t>
            </a:r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++) 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US" altLang="ko-KR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 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&gt; </a:t>
            </a:r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 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--) 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write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"&amp;</a:t>
            </a:r>
            <a:r>
              <a:rPr lang="en-US" altLang="ko-KR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nbsp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;"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}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US" altLang="ko-KR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 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&lt; 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 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++) 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write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"*"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}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write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"&lt;</a:t>
            </a:r>
            <a:r>
              <a:rPr lang="en-US" altLang="ko-KR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&gt;"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}</a:t>
            </a:r>
          </a:p>
          <a:p>
            <a:b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&lt;/script&gt;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397895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4C28507-DD48-4BE0-B519-4CCAA91A8599}"/>
              </a:ext>
            </a:extLst>
          </p:cNvPr>
          <p:cNvSpPr txBox="1"/>
          <p:nvPr/>
        </p:nvSpPr>
        <p:spPr>
          <a:xfrm>
            <a:off x="2063552" y="1148901"/>
            <a:ext cx="9145016" cy="44250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/>
              <a:t>7. window</a:t>
            </a:r>
            <a:r>
              <a:rPr lang="ko-KR" altLang="en-US" b="1" dirty="0"/>
              <a:t>의 타이머를 활용하는 코드이다</a:t>
            </a:r>
            <a:r>
              <a:rPr lang="en-US" altLang="ko-KR" b="1" dirty="0"/>
              <a:t>. </a:t>
            </a:r>
            <a:r>
              <a:rPr lang="ko-KR" altLang="en-US" b="1" dirty="0"/>
              <a:t>올바르게 해석한 것은</a:t>
            </a:r>
            <a:r>
              <a:rPr lang="en-US" altLang="ko-KR" b="1" dirty="0"/>
              <a:t>? </a:t>
            </a:r>
          </a:p>
          <a:p>
            <a:pPr>
              <a:lnSpc>
                <a:spcPct val="150000"/>
              </a:lnSpc>
            </a:pPr>
            <a:endParaRPr lang="en-US" altLang="ko-KR" b="1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b="1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b="1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b="1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b="1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b="1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indent="625475">
              <a:lnSpc>
                <a:spcPts val="2400"/>
              </a:lnSpc>
              <a:spcAft>
                <a:spcPts val="600"/>
              </a:spcAft>
            </a:pP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① 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5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초마다 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f()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함수가 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10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번 호출된다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</a:p>
          <a:p>
            <a:pPr indent="625475">
              <a:lnSpc>
                <a:spcPts val="2400"/>
              </a:lnSpc>
              <a:spcAft>
                <a:spcPts val="600"/>
              </a:spcAft>
            </a:pP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② 5</a:t>
            </a:r>
            <a:r>
              <a:rPr lang="ko-KR" altLang="en-US" dirty="0" err="1">
                <a:latin typeface="굴림" panose="020B0600000101010101" pitchFamily="50" charset="-127"/>
                <a:ea typeface="굴림" panose="020B0600000101010101" pitchFamily="50" charset="-127"/>
              </a:rPr>
              <a:t>밀리초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 후에 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f()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함수가 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10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번 호출된다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</a:p>
          <a:p>
            <a:pPr indent="625475">
              <a:lnSpc>
                <a:spcPts val="2400"/>
              </a:lnSpc>
              <a:spcAft>
                <a:spcPts val="600"/>
              </a:spcAft>
            </a:pP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③ f()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함수가 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500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회 호출된다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</a:p>
          <a:p>
            <a:pPr indent="625475">
              <a:lnSpc>
                <a:spcPts val="2400"/>
              </a:lnSpc>
              <a:spcAft>
                <a:spcPts val="600"/>
              </a:spcAft>
            </a:pP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④ 0.5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초 간격으로 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f()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함수가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10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번 호출된다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  <a:endParaRPr lang="ko-KR" altLang="en-US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복습 </a:t>
            </a:r>
            <a:r>
              <a:rPr lang="en-US" altLang="ko-KR" dirty="0"/>
              <a:t>: </a:t>
            </a:r>
            <a:r>
              <a:rPr lang="ko-KR" altLang="en-US" dirty="0"/>
              <a:t>문제풀이</a:t>
            </a: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C0EC2822-70F8-42DF-8196-706CDF2A5449}"/>
              </a:ext>
            </a:extLst>
          </p:cNvPr>
          <p:cNvSpPr/>
          <p:nvPr/>
        </p:nvSpPr>
        <p:spPr>
          <a:xfrm>
            <a:off x="2711624" y="5206335"/>
            <a:ext cx="365734" cy="36573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9B59D4-9785-45B4-A9F4-E28331767A1B}"/>
              </a:ext>
            </a:extLst>
          </p:cNvPr>
          <p:cNvSpPr txBox="1"/>
          <p:nvPr/>
        </p:nvSpPr>
        <p:spPr>
          <a:xfrm>
            <a:off x="2907405" y="1772816"/>
            <a:ext cx="4484739" cy="175432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322580" marR="0" indent="-322580" algn="just" fontAlgn="base" latinLnBrk="1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kern="10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       let sum=0;</a:t>
            </a:r>
          </a:p>
          <a:p>
            <a:pPr marL="322580" marR="0" indent="-322580" algn="just" fontAlgn="base" latinLnBrk="1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kern="10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       function f() {</a:t>
            </a:r>
          </a:p>
          <a:p>
            <a:pPr marL="322580" marR="0" indent="-322580" algn="just" fontAlgn="base" latinLnBrk="1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kern="10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           sum++;</a:t>
            </a:r>
          </a:p>
          <a:p>
            <a:pPr marL="322580" marR="0" indent="-322580" algn="just" fontAlgn="base" latinLnBrk="1">
              <a:spcBef>
                <a:spcPts val="0"/>
              </a:spcBef>
              <a:spcAft>
                <a:spcPts val="0"/>
              </a:spcAft>
            </a:pPr>
            <a:r>
              <a:rPr lang="en-US" altLang="ko-KR" b="1" kern="10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            </a:t>
            </a:r>
            <a:r>
              <a:rPr lang="en-US" altLang="ko-KR" sz="1800" b="1" kern="10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if(sum==10) </a:t>
            </a:r>
            <a:r>
              <a:rPr lang="en-US" altLang="ko-KR" sz="1800" b="1" kern="10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clearInterval</a:t>
            </a:r>
            <a:r>
              <a:rPr lang="en-US" altLang="ko-KR" sz="1800" b="1" kern="10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(id);</a:t>
            </a:r>
          </a:p>
          <a:p>
            <a:pPr marL="322580" marR="0" indent="-322580" algn="just" fontAlgn="base" latinLnBrk="1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kern="10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       }</a:t>
            </a:r>
          </a:p>
          <a:p>
            <a:pPr marL="322580" marR="0" indent="-322580" algn="just" fontAlgn="base" latinLnBrk="1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kern="10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       let id = </a:t>
            </a:r>
            <a:r>
              <a:rPr lang="en-US" altLang="ko-KR" sz="1800" b="1" kern="10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setInterval</a:t>
            </a:r>
            <a:r>
              <a:rPr lang="en-US" altLang="ko-KR" sz="1800" b="1" kern="10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("f()", 500);</a:t>
            </a:r>
            <a:endParaRPr lang="en-US" altLang="ko-KR" sz="2000" kern="0" spc="0" dirty="0">
              <a:solidFill>
                <a:schemeClr val="tx1"/>
              </a:solidFill>
              <a:effectLst/>
              <a:latin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43687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33">
            <a:extLst>
              <a:ext uri="{FF2B5EF4-FFF2-40B4-BE49-F238E27FC236}">
                <a16:creationId xmlns:a16="http://schemas.microsoft.com/office/drawing/2014/main" id="{CD5EA8E0-4B2B-4634-8642-F717C7A27915}"/>
              </a:ext>
            </a:extLst>
          </p:cNvPr>
          <p:cNvSpPr txBox="1">
            <a:spLocks/>
          </p:cNvSpPr>
          <p:nvPr/>
        </p:nvSpPr>
        <p:spPr>
          <a:xfrm>
            <a:off x="3503712" y="1851928"/>
            <a:ext cx="5256584" cy="856992"/>
          </a:xfrm>
          <a:prstGeom prst="rect">
            <a:avLst/>
          </a:prstGeom>
        </p:spPr>
        <p:txBody>
          <a:bodyPr/>
          <a:lstStyle>
            <a:lvl1pPr algn="ctr" defTabSz="1043056" rtl="0" eaLnBrk="1" latinLnBrk="1" hangingPunct="1">
              <a:spcBef>
                <a:spcPct val="0"/>
              </a:spcBef>
              <a:buNone/>
              <a:defRPr sz="50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sz="4800" dirty="0">
                <a:solidFill>
                  <a:schemeClr val="accent2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자바스크립트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8391FF-563F-45C7-9BB2-4A95B0277AE5}"/>
              </a:ext>
            </a:extLst>
          </p:cNvPr>
          <p:cNvSpPr txBox="1"/>
          <p:nvPr/>
        </p:nvSpPr>
        <p:spPr>
          <a:xfrm>
            <a:off x="4295800" y="2708920"/>
            <a:ext cx="41044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2">
                    <a:lumMod val="50000"/>
                  </a:schemeClr>
                </a:solidFill>
                <a:latin typeface="Adobe Garamond Pro Bold" panose="02020702060506020403" pitchFamily="18" charset="0"/>
              </a:rPr>
              <a:t>JavaScript &amp; </a:t>
            </a:r>
            <a:r>
              <a:rPr lang="en-US" altLang="ko-KR" sz="3200" dirty="0" err="1">
                <a:solidFill>
                  <a:schemeClr val="accent2">
                    <a:lumMod val="50000"/>
                  </a:schemeClr>
                </a:solidFill>
                <a:latin typeface="Adobe Garamond Pro Bold" panose="02020702060506020403" pitchFamily="18" charset="0"/>
              </a:rPr>
              <a:t>JQuery</a:t>
            </a:r>
            <a:endParaRPr lang="ko-KR" altLang="en-US" sz="3200" dirty="0">
              <a:solidFill>
                <a:schemeClr val="accent2">
                  <a:lumMod val="50000"/>
                </a:schemeClr>
              </a:solidFill>
              <a:latin typeface="Adobe Garamond Pro Bold" panose="02020702060506020403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F139DA4-015E-43D5-9CAA-6826BBFC1D5A}"/>
              </a:ext>
            </a:extLst>
          </p:cNvPr>
          <p:cNvSpPr txBox="1"/>
          <p:nvPr/>
        </p:nvSpPr>
        <p:spPr>
          <a:xfrm>
            <a:off x="4187788" y="3765966"/>
            <a:ext cx="4104456" cy="646331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rgbClr val="007E39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다음주에 만나요 </a:t>
            </a:r>
            <a:r>
              <a:rPr lang="en-US" altLang="ko-KR" sz="3600" dirty="0">
                <a:solidFill>
                  <a:srgbClr val="007E39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~</a:t>
            </a:r>
            <a:endParaRPr lang="ko-KR" altLang="en-US" sz="3600" dirty="0">
              <a:solidFill>
                <a:srgbClr val="007E39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30137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03512" y="44624"/>
            <a:ext cx="8424936" cy="576064"/>
          </a:xfrm>
        </p:spPr>
        <p:txBody>
          <a:bodyPr>
            <a:noAutofit/>
          </a:bodyPr>
          <a:lstStyle/>
          <a:p>
            <a:r>
              <a:rPr lang="ko-KR" altLang="en-US" sz="2400" dirty="0"/>
              <a:t>시간 간격으로 코드 실행하기 예제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8FEAB4-1049-4544-B0DD-420773F91A8F}"/>
              </a:ext>
            </a:extLst>
          </p:cNvPr>
          <p:cNvSpPr txBox="1"/>
          <p:nvPr/>
        </p:nvSpPr>
        <p:spPr>
          <a:xfrm>
            <a:off x="4007768" y="908720"/>
            <a:ext cx="7416824" cy="522341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indent="0" algn="just" fontAlgn="base" latinLnBrk="1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&lt;script&gt;</a:t>
            </a:r>
            <a:endParaRPr lang="en-US" altLang="ko-KR" sz="12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	</a:t>
            </a:r>
            <a:r>
              <a:rPr lang="en-US" altLang="ko-KR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var </a:t>
            </a:r>
            <a:r>
              <a:rPr lang="en-US" altLang="ko-KR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addNum</a:t>
            </a:r>
            <a:r>
              <a:rPr lang="en-US" altLang="ko-KR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= 0;</a:t>
            </a:r>
            <a:endParaRPr lang="en-US" altLang="ko-KR" sz="12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	</a:t>
            </a:r>
            <a:r>
              <a:rPr lang="en-US" altLang="ko-KR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var </a:t>
            </a:r>
            <a:r>
              <a:rPr lang="en-US" altLang="ko-KR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subNum</a:t>
            </a:r>
            <a:r>
              <a:rPr lang="en-US" altLang="ko-KR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= 1000;</a:t>
            </a:r>
            <a:endParaRPr lang="en-US" altLang="ko-KR" sz="12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	</a:t>
            </a:r>
            <a:r>
              <a:rPr lang="en-US" altLang="ko-KR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var auto_1 = </a:t>
            </a:r>
            <a:r>
              <a:rPr lang="en-US" altLang="ko-KR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setInterval</a:t>
            </a:r>
            <a:r>
              <a:rPr lang="en-US" altLang="ko-KR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</a:t>
            </a:r>
            <a:r>
              <a:rPr lang="en-US" altLang="ko-KR" kern="0" spc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함초롬바탕" panose="02030604000101010101" pitchFamily="18" charset="-127"/>
                <a:ea typeface="함초롬바탕" panose="02030604000101010101" pitchFamily="18" charset="-127"/>
              </a:rPr>
              <a:t>function () {</a:t>
            </a:r>
            <a:endParaRPr lang="en-US" altLang="ko-KR" sz="1200" kern="0" spc="0" dirty="0">
              <a:solidFill>
                <a:srgbClr val="000000"/>
              </a:solidFill>
              <a:effectLst/>
              <a:highlight>
                <a:srgbClr val="FFFF00"/>
              </a:highlight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			</a:t>
            </a:r>
            <a:r>
              <a:rPr lang="en-US" altLang="ko-KR" kern="0" spc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함초롬바탕" panose="02030604000101010101" pitchFamily="18" charset="-127"/>
                <a:ea typeface="함초롬바탕" panose="02030604000101010101" pitchFamily="18" charset="-127"/>
              </a:rPr>
              <a:t>addNum</a:t>
            </a:r>
            <a:r>
              <a:rPr lang="en-US" altLang="ko-KR" kern="0" spc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함초롬바탕" panose="02030604000101010101" pitchFamily="18" charset="-127"/>
                <a:ea typeface="함초롬바탕" panose="02030604000101010101" pitchFamily="18" charset="-127"/>
              </a:rPr>
              <a:t>++;</a:t>
            </a:r>
            <a:endParaRPr lang="en-US" altLang="ko-KR" sz="1200" kern="0" spc="0" dirty="0">
              <a:solidFill>
                <a:srgbClr val="000000"/>
              </a:solidFill>
              <a:effectLst/>
              <a:highlight>
                <a:srgbClr val="FFFF00"/>
              </a:highlight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			</a:t>
            </a:r>
            <a:r>
              <a:rPr lang="en-US" altLang="ko-KR" kern="0" spc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함초롬바탕" panose="02030604000101010101" pitchFamily="18" charset="-127"/>
                <a:ea typeface="함초롬바탕" panose="02030604000101010101" pitchFamily="18" charset="-127"/>
              </a:rPr>
              <a:t>console.log("</a:t>
            </a:r>
            <a:r>
              <a:rPr lang="en-US" altLang="ko-KR" kern="0" spc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함초롬바탕" panose="02030604000101010101" pitchFamily="18" charset="-127"/>
                <a:ea typeface="함초롬바탕" panose="02030604000101010101" pitchFamily="18" charset="-127"/>
              </a:rPr>
              <a:t>addNum</a:t>
            </a:r>
            <a:r>
              <a:rPr lang="en-US" altLang="ko-KR" kern="0" spc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함초롬바탕" panose="02030604000101010101" pitchFamily="18" charset="-127"/>
                <a:ea typeface="함초롬바탕" panose="02030604000101010101" pitchFamily="18" charset="-127"/>
              </a:rPr>
              <a:t>: " + </a:t>
            </a:r>
            <a:r>
              <a:rPr lang="en-US" altLang="ko-KR" kern="0" spc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함초롬바탕" panose="02030604000101010101" pitchFamily="18" charset="-127"/>
                <a:ea typeface="함초롬바탕" panose="02030604000101010101" pitchFamily="18" charset="-127"/>
              </a:rPr>
              <a:t>addNum</a:t>
            </a:r>
            <a:r>
              <a:rPr lang="en-US" altLang="ko-KR" kern="0" spc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함초롬바탕" panose="02030604000101010101" pitchFamily="18" charset="-127"/>
                <a:ea typeface="함초롬바탕" panose="02030604000101010101" pitchFamily="18" charset="-127"/>
              </a:rPr>
              <a:t>);</a:t>
            </a:r>
            <a:endParaRPr lang="en-US" altLang="ko-KR" sz="1200" kern="0" spc="0" dirty="0">
              <a:solidFill>
                <a:srgbClr val="000000"/>
              </a:solidFill>
              <a:effectLst/>
              <a:highlight>
                <a:srgbClr val="FFFF00"/>
              </a:highlight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		</a:t>
            </a:r>
            <a:r>
              <a:rPr lang="en-US" altLang="ko-KR" kern="0" spc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함초롬바탕" panose="02030604000101010101" pitchFamily="18" charset="-127"/>
                <a:ea typeface="함초롬바탕" panose="02030604000101010101" pitchFamily="18" charset="-127"/>
              </a:rPr>
              <a:t>}</a:t>
            </a:r>
            <a:r>
              <a:rPr lang="en-US" altLang="ko-KR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 3000);</a:t>
            </a:r>
            <a:endParaRPr lang="en-US" altLang="ko-KR" sz="12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	</a:t>
            </a:r>
            <a:r>
              <a:rPr lang="en-US" altLang="ko-KR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var auto_2 = </a:t>
            </a:r>
            <a:r>
              <a:rPr lang="en-US" altLang="ko-KR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setInterval</a:t>
            </a:r>
            <a:r>
              <a:rPr lang="en-US" altLang="ko-KR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(function () {</a:t>
            </a:r>
            <a:endParaRPr lang="en-US" altLang="ko-KR" sz="12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			</a:t>
            </a:r>
            <a:r>
              <a:rPr lang="en-US" altLang="ko-KR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subNum</a:t>
            </a:r>
            <a:r>
              <a:rPr lang="en-US" altLang="ko-KR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--;</a:t>
            </a:r>
            <a:endParaRPr lang="en-US" altLang="ko-KR" sz="12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			</a:t>
            </a:r>
            <a:r>
              <a:rPr lang="en-US" altLang="ko-KR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console.log("</a:t>
            </a:r>
            <a:r>
              <a:rPr lang="en-US" altLang="ko-KR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subNum</a:t>
            </a:r>
            <a:r>
              <a:rPr lang="en-US" altLang="ko-KR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: " + </a:t>
            </a:r>
            <a:r>
              <a:rPr lang="en-US" altLang="ko-KR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subNum</a:t>
            </a:r>
            <a:r>
              <a:rPr lang="en-US" altLang="ko-KR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);</a:t>
            </a:r>
            <a:endParaRPr lang="en-US" altLang="ko-KR" sz="12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		</a:t>
            </a:r>
            <a:r>
              <a:rPr lang="en-US" altLang="ko-KR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}, 3000);</a:t>
            </a:r>
            <a:endParaRPr lang="en-US" altLang="ko-KR" sz="12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&lt;/script&gt;</a:t>
            </a:r>
            <a:endParaRPr lang="en-US" altLang="ko-KR" sz="12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&lt;/head&gt;</a:t>
            </a:r>
            <a:endParaRPr lang="en-US" altLang="ko-KR" sz="12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04A552-7AD7-435D-9F28-D6F99D9886E0}"/>
              </a:ext>
            </a:extLst>
          </p:cNvPr>
          <p:cNvSpPr txBox="1"/>
          <p:nvPr/>
        </p:nvSpPr>
        <p:spPr>
          <a:xfrm>
            <a:off x="479376" y="1268760"/>
            <a:ext cx="3384376" cy="9177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 err="1">
                <a:latin typeface="Arial" panose="020B0604020202020204" pitchFamily="34" charset="0"/>
                <a:cs typeface="Arial" panose="020B0604020202020204" pitchFamily="34" charset="0"/>
              </a:rPr>
              <a:t>SetInterval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(function()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자바스크립트 코드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}, 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일정시간 간격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))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F3774E-D6E9-4E5D-9CD9-6F5C873E4756}"/>
              </a:ext>
            </a:extLst>
          </p:cNvPr>
          <p:cNvSpPr txBox="1"/>
          <p:nvPr/>
        </p:nvSpPr>
        <p:spPr>
          <a:xfrm>
            <a:off x="1991544" y="5790347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Win_ob2.html</a:t>
            </a:r>
            <a:endParaRPr lang="ko-KR" alt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3019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03512" y="44624"/>
            <a:ext cx="8424936" cy="576064"/>
          </a:xfrm>
        </p:spPr>
        <p:txBody>
          <a:bodyPr>
            <a:noAutofit/>
          </a:bodyPr>
          <a:lstStyle/>
          <a:p>
            <a:r>
              <a:rPr lang="ko-KR" altLang="en-US" sz="2400" dirty="0"/>
              <a:t>시간 간격으로 코드 실행하기 예제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8FEAB4-1049-4544-B0DD-420773F91A8F}"/>
              </a:ext>
            </a:extLst>
          </p:cNvPr>
          <p:cNvSpPr txBox="1"/>
          <p:nvPr/>
        </p:nvSpPr>
        <p:spPr>
          <a:xfrm>
            <a:off x="6023992" y="1578279"/>
            <a:ext cx="5040560" cy="28524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indent="0" algn="just" fontAlgn="base" latinLnBrk="1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&lt;script&gt;</a:t>
            </a:r>
          </a:p>
          <a:p>
            <a:pPr marL="0" marR="0" indent="0" algn="just" fontAlgn="base" latinLnBrk="1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	var </a:t>
            </a:r>
            <a:r>
              <a:rPr lang="en-US" altLang="ko-KR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addNum</a:t>
            </a:r>
            <a:r>
              <a:rPr lang="en-US" altLang="ko-KR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= 50;</a:t>
            </a:r>
          </a:p>
          <a:p>
            <a:pPr marL="0" marR="0" indent="0" algn="just" fontAlgn="base" latinLnBrk="1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	var auto=</a:t>
            </a:r>
            <a:r>
              <a:rPr lang="en-US" altLang="ko-KR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setTimeout</a:t>
            </a:r>
            <a:r>
              <a:rPr lang="en-US" altLang="ko-KR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(function( ) {</a:t>
            </a:r>
          </a:p>
          <a:p>
            <a:pPr marL="0" marR="0" indent="0" algn="just" fontAlgn="base" latinLnBrk="1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		</a:t>
            </a:r>
            <a:r>
              <a:rPr lang="en-US" altLang="ko-KR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addNum</a:t>
            </a:r>
            <a:r>
              <a:rPr lang="en-US" altLang="ko-KR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+= 5;</a:t>
            </a:r>
          </a:p>
          <a:p>
            <a:pPr marL="0" marR="0" indent="0" algn="just" fontAlgn="base" latinLnBrk="1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		console.log(</a:t>
            </a:r>
            <a:r>
              <a:rPr lang="en-US" altLang="ko-KR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addNum</a:t>
            </a:r>
            <a:r>
              <a:rPr lang="en-US" altLang="ko-KR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);</a:t>
            </a:r>
          </a:p>
          <a:p>
            <a:pPr marL="0" marR="0" indent="0" algn="just" fontAlgn="base" latinLnBrk="1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	}, 5000);</a:t>
            </a:r>
          </a:p>
          <a:p>
            <a:pPr marL="0" marR="0" indent="0" algn="just" fontAlgn="base" latinLnBrk="1">
              <a:lnSpc>
                <a:spcPct val="14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&lt;/script&gt;</a:t>
            </a:r>
            <a:endParaRPr lang="en-US" altLang="ko-KR" sz="12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04A552-7AD7-435D-9F28-D6F99D9886E0}"/>
              </a:ext>
            </a:extLst>
          </p:cNvPr>
          <p:cNvSpPr txBox="1"/>
          <p:nvPr/>
        </p:nvSpPr>
        <p:spPr>
          <a:xfrm>
            <a:off x="695400" y="1605368"/>
            <a:ext cx="4968552" cy="9177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 err="1">
                <a:latin typeface="Arial" panose="020B0604020202020204" pitchFamily="34" charset="0"/>
                <a:cs typeface="Arial" panose="020B0604020202020204" pitchFamily="34" charset="0"/>
              </a:rPr>
              <a:t>SetTimeout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(function()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자바스크립트 코드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}, 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일정시간 간격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CABEEB-6F8B-4522-9DE1-909D40865224}"/>
              </a:ext>
            </a:extLst>
          </p:cNvPr>
          <p:cNvSpPr txBox="1"/>
          <p:nvPr/>
        </p:nvSpPr>
        <p:spPr>
          <a:xfrm>
            <a:off x="4007768" y="4046828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Win_ob3.html</a:t>
            </a:r>
            <a:endParaRPr lang="ko-KR" alt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85884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HTML DOM(Document Object Model)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HTML DOM(</a:t>
            </a:r>
            <a:r>
              <a:rPr lang="ko-KR" altLang="en-US" dirty="0"/>
              <a:t>간단히 </a:t>
            </a:r>
            <a:r>
              <a:rPr lang="en-US" altLang="ko-KR" dirty="0"/>
              <a:t>DOM)</a:t>
            </a:r>
          </a:p>
          <a:p>
            <a:pPr lvl="1"/>
            <a:r>
              <a:rPr lang="ko-KR" altLang="en-US" dirty="0"/>
              <a:t>웹 페이지에 작성된 </a:t>
            </a:r>
            <a:r>
              <a:rPr lang="en-US" altLang="ko-KR" dirty="0"/>
              <a:t>HTML </a:t>
            </a:r>
            <a:r>
              <a:rPr lang="ko-KR" altLang="en-US" dirty="0"/>
              <a:t>태그 당 객체</a:t>
            </a:r>
            <a:r>
              <a:rPr lang="en-US" altLang="ko-KR" dirty="0"/>
              <a:t>(DOM </a:t>
            </a:r>
            <a:r>
              <a:rPr lang="ko-KR" altLang="en-US" dirty="0"/>
              <a:t>객체</a:t>
            </a:r>
            <a:r>
              <a:rPr lang="en-US" altLang="ko-KR" dirty="0"/>
              <a:t>)</a:t>
            </a:r>
            <a:r>
              <a:rPr lang="ko-KR" altLang="en-US" dirty="0"/>
              <a:t> 생성</a:t>
            </a:r>
            <a:endParaRPr lang="en-US" altLang="ko-KR" dirty="0"/>
          </a:p>
          <a:p>
            <a:pPr lvl="1"/>
            <a:r>
              <a:rPr lang="ko-KR" altLang="en-US" dirty="0"/>
              <a:t>목적</a:t>
            </a:r>
            <a:endParaRPr lang="en-US" altLang="ko-KR" dirty="0"/>
          </a:p>
          <a:p>
            <a:pPr lvl="2"/>
            <a:r>
              <a:rPr lang="en-US" altLang="ko-KR" dirty="0"/>
              <a:t>HTML </a:t>
            </a:r>
            <a:r>
              <a:rPr lang="ko-KR" altLang="en-US" dirty="0"/>
              <a:t>태그가 출력된 모양이나 </a:t>
            </a:r>
            <a:r>
              <a:rPr lang="ko-KR" altLang="en-US" dirty="0" err="1"/>
              <a:t>콘텐츠를</a:t>
            </a:r>
            <a:r>
              <a:rPr lang="ko-KR" altLang="en-US" dirty="0"/>
              <a:t> 제어하기 위해</a:t>
            </a:r>
          </a:p>
          <a:p>
            <a:pPr lvl="3"/>
            <a:r>
              <a:rPr lang="en-US" altLang="ko-KR" dirty="0"/>
              <a:t>DOM </a:t>
            </a:r>
            <a:r>
              <a:rPr lang="ko-KR" altLang="en-US" dirty="0"/>
              <a:t>객체를 통해 각 태그의 </a:t>
            </a:r>
            <a:r>
              <a:rPr lang="en-US" altLang="ko-KR" dirty="0"/>
              <a:t>CSS3 </a:t>
            </a:r>
            <a:r>
              <a:rPr lang="ko-KR" altLang="en-US" dirty="0"/>
              <a:t>스타일 시트 접근 및 변경</a:t>
            </a:r>
            <a:endParaRPr lang="en-US" altLang="ko-KR" dirty="0"/>
          </a:p>
          <a:p>
            <a:pPr lvl="3"/>
            <a:r>
              <a:rPr lang="en-US" altLang="ko-KR" dirty="0"/>
              <a:t>HTML </a:t>
            </a:r>
            <a:r>
              <a:rPr lang="ko-KR" altLang="en-US" dirty="0"/>
              <a:t>태그에 의해 출력된 텍스트나 이미지 변경</a:t>
            </a:r>
            <a:endParaRPr lang="en-US" altLang="ko-KR" dirty="0"/>
          </a:p>
          <a:p>
            <a:r>
              <a:rPr lang="en-US" altLang="ko-KR" dirty="0"/>
              <a:t>DOM </a:t>
            </a:r>
            <a:r>
              <a:rPr lang="ko-KR" altLang="en-US" dirty="0"/>
              <a:t>트리</a:t>
            </a:r>
            <a:endParaRPr lang="en-US" altLang="ko-KR" dirty="0"/>
          </a:p>
          <a:p>
            <a:pPr lvl="1"/>
            <a:r>
              <a:rPr lang="en-US" altLang="ko-KR" dirty="0"/>
              <a:t>HTML </a:t>
            </a:r>
            <a:r>
              <a:rPr lang="ko-KR" altLang="en-US" dirty="0"/>
              <a:t>태그의 포함관계에 따라 </a:t>
            </a:r>
            <a:r>
              <a:rPr lang="en-US" altLang="ko-KR" dirty="0"/>
              <a:t>DOM </a:t>
            </a:r>
            <a:r>
              <a:rPr lang="ko-KR" altLang="en-US" dirty="0"/>
              <a:t>객체의 트리</a:t>
            </a:r>
            <a:r>
              <a:rPr lang="en-US" altLang="ko-KR" dirty="0"/>
              <a:t>(tree) </a:t>
            </a:r>
            <a:r>
              <a:rPr lang="ko-KR" altLang="en-US" dirty="0"/>
              <a:t>생성</a:t>
            </a:r>
            <a:endParaRPr lang="en-US" altLang="ko-KR" dirty="0"/>
          </a:p>
          <a:p>
            <a:pPr lvl="1"/>
            <a:r>
              <a:rPr lang="en-US" altLang="ko-KR" dirty="0"/>
              <a:t>DOM </a:t>
            </a:r>
            <a:r>
              <a:rPr lang="ko-KR" altLang="en-US" dirty="0" err="1"/>
              <a:t>트리는</a:t>
            </a:r>
            <a:r>
              <a:rPr lang="ko-KR" altLang="en-US" dirty="0"/>
              <a:t> 부모 자식 관계</a:t>
            </a:r>
            <a:endParaRPr lang="en-US" altLang="ko-KR" dirty="0"/>
          </a:p>
          <a:p>
            <a:r>
              <a:rPr lang="en-US" altLang="ko-KR" dirty="0"/>
              <a:t>DOM </a:t>
            </a:r>
            <a:r>
              <a:rPr lang="ko-KR" altLang="en-US" dirty="0"/>
              <a:t>객체</a:t>
            </a:r>
            <a:endParaRPr lang="en-US" altLang="ko-KR" dirty="0"/>
          </a:p>
          <a:p>
            <a:pPr lvl="1"/>
            <a:r>
              <a:rPr lang="en-US" altLang="ko-KR" dirty="0"/>
              <a:t>DOM </a:t>
            </a:r>
            <a:r>
              <a:rPr lang="ko-KR" altLang="en-US" dirty="0" err="1"/>
              <a:t>트리의</a:t>
            </a:r>
            <a:r>
              <a:rPr lang="ko-KR" altLang="en-US" dirty="0"/>
              <a:t> 한 </a:t>
            </a:r>
            <a:r>
              <a:rPr lang="ko-KR" altLang="en-US" dirty="0" err="1"/>
              <a:t>노드</a:t>
            </a:r>
            <a:endParaRPr lang="en-US" altLang="ko-KR" dirty="0"/>
          </a:p>
          <a:p>
            <a:pPr lvl="1"/>
            <a:r>
              <a:rPr lang="en-US" altLang="ko-KR" dirty="0"/>
              <a:t>HTML </a:t>
            </a:r>
            <a:r>
              <a:rPr lang="ko-KR" altLang="en-US" dirty="0"/>
              <a:t>태그 당 하나의 </a:t>
            </a:r>
            <a:r>
              <a:rPr lang="en-US" altLang="ko-KR" dirty="0"/>
              <a:t>DOM </a:t>
            </a:r>
            <a:r>
              <a:rPr lang="ko-KR" altLang="en-US" dirty="0"/>
              <a:t>객체 생성</a:t>
            </a:r>
          </a:p>
          <a:p>
            <a:pPr lvl="2"/>
            <a:r>
              <a:rPr lang="en-US" altLang="ko-KR" dirty="0"/>
              <a:t>DOM </a:t>
            </a:r>
            <a:r>
              <a:rPr lang="ko-KR" altLang="en-US" dirty="0" err="1"/>
              <a:t>노드</a:t>
            </a:r>
            <a:r>
              <a:rPr lang="en-US" altLang="ko-KR" dirty="0"/>
              <a:t>(Node), DOM </a:t>
            </a:r>
            <a:r>
              <a:rPr lang="ko-KR" altLang="en-US" dirty="0" err="1"/>
              <a:t>엘리먼트</a:t>
            </a:r>
            <a:r>
              <a:rPr lang="en-US" altLang="ko-KR" dirty="0"/>
              <a:t>(Element) </a:t>
            </a:r>
            <a:r>
              <a:rPr lang="ko-KR" altLang="en-US" dirty="0"/>
              <a:t>라고도 불림</a:t>
            </a:r>
            <a:endParaRPr lang="en-US" altLang="ko-KR" dirty="0"/>
          </a:p>
          <a:p>
            <a:pPr lvl="1"/>
            <a:endParaRPr lang="ko-KR" altLang="en-US" dirty="0"/>
          </a:p>
          <a:p>
            <a:endParaRPr lang="ko-KR" altLang="en-US" dirty="0"/>
          </a:p>
          <a:p>
            <a:pPr lvl="2"/>
            <a:endParaRPr lang="ko-KR" altLang="en-US" dirty="0"/>
          </a:p>
          <a:p>
            <a:pPr lvl="1"/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030725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그룹 36"/>
          <p:cNvGrpSpPr/>
          <p:nvPr/>
        </p:nvGrpSpPr>
        <p:grpSpPr>
          <a:xfrm>
            <a:off x="1919537" y="271736"/>
            <a:ext cx="8618863" cy="5976664"/>
            <a:chOff x="179513" y="260648"/>
            <a:chExt cx="8618863" cy="5976664"/>
          </a:xfrm>
        </p:grpSpPr>
        <p:grpSp>
          <p:nvGrpSpPr>
            <p:cNvPr id="7" name="그룹 6"/>
            <p:cNvGrpSpPr/>
            <p:nvPr/>
          </p:nvGrpSpPr>
          <p:grpSpPr>
            <a:xfrm>
              <a:off x="179513" y="2593745"/>
              <a:ext cx="3168351" cy="3231654"/>
              <a:chOff x="179513" y="2306475"/>
              <a:chExt cx="3168351" cy="3231654"/>
            </a:xfrm>
          </p:grpSpPr>
          <p:sp>
            <p:nvSpPr>
              <p:cNvPr id="52" name="직사각형 51"/>
              <p:cNvSpPr/>
              <p:nvPr/>
            </p:nvSpPr>
            <p:spPr>
              <a:xfrm>
                <a:off x="179513" y="2306475"/>
                <a:ext cx="3168351" cy="323165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lIns="108000" rIns="36000">
                <a:spAutoFit/>
              </a:bodyPr>
              <a:lstStyle/>
              <a:p>
                <a:r>
                  <a:rPr lang="en-US" altLang="ko-KR" sz="1200" dirty="0"/>
                  <a:t>&lt;!DOCTYPE html&gt;</a:t>
                </a:r>
              </a:p>
              <a:p>
                <a:r>
                  <a:rPr lang="en-US" altLang="ko-KR" sz="1200" dirty="0"/>
                  <a:t>&lt;html&gt;</a:t>
                </a:r>
              </a:p>
              <a:p>
                <a:r>
                  <a:rPr lang="en-US" altLang="ko-KR" sz="1200" dirty="0"/>
                  <a:t>&lt;head&gt;</a:t>
                </a:r>
              </a:p>
              <a:p>
                <a:r>
                  <a:rPr lang="en-US" altLang="ko-KR" sz="1200" dirty="0"/>
                  <a:t>    &lt;title&gt;HTML DOM </a:t>
                </a:r>
                <a:r>
                  <a:rPr lang="ko-KR" altLang="en-US" sz="1200" dirty="0"/>
                  <a:t>트리</a:t>
                </a:r>
                <a:r>
                  <a:rPr lang="en-US" altLang="ko-KR" sz="1200" dirty="0"/>
                  <a:t>&lt;/title&gt;</a:t>
                </a:r>
              </a:p>
              <a:p>
                <a:r>
                  <a:rPr lang="en-US" altLang="ko-KR" sz="1200" dirty="0"/>
                  <a:t>&lt;/head&gt;</a:t>
                </a:r>
              </a:p>
              <a:p>
                <a:r>
                  <a:rPr lang="en-US" altLang="ko-KR" sz="1200" dirty="0"/>
                  <a:t>&lt;body&gt;</a:t>
                </a:r>
              </a:p>
              <a:p>
                <a:r>
                  <a:rPr lang="en-US" altLang="ko-KR" sz="1200" dirty="0"/>
                  <a:t>&lt;p style="</a:t>
                </a:r>
                <a:r>
                  <a:rPr lang="en-US" altLang="ko-KR" sz="1200" dirty="0" err="1"/>
                  <a:t>color:blue</a:t>
                </a:r>
                <a:r>
                  <a:rPr lang="en-US" altLang="ko-KR" sz="1200" dirty="0"/>
                  <a:t>"&gt;</a:t>
                </a:r>
                <a:r>
                  <a:rPr lang="ko-KR" altLang="en-US" sz="1200" dirty="0"/>
                  <a:t>이것은 </a:t>
                </a:r>
              </a:p>
              <a:p>
                <a:r>
                  <a:rPr lang="en-US" altLang="ko-KR" sz="1200" dirty="0"/>
                  <a:t>    &lt;span style="</a:t>
                </a:r>
                <a:r>
                  <a:rPr lang="en-US" altLang="ko-KR" sz="1200" dirty="0" err="1"/>
                  <a:t>color:red</a:t>
                </a:r>
                <a:r>
                  <a:rPr lang="en-US" altLang="ko-KR" sz="1200" dirty="0"/>
                  <a:t>"&gt;</a:t>
                </a:r>
                <a:r>
                  <a:rPr lang="ko-KR" altLang="en-US" sz="1200" dirty="0"/>
                  <a:t>문장입니다</a:t>
                </a:r>
                <a:r>
                  <a:rPr lang="en-US" altLang="ko-KR" sz="1200" dirty="0"/>
                  <a:t>.</a:t>
                </a:r>
              </a:p>
              <a:p>
                <a:r>
                  <a:rPr lang="en-US" altLang="ko-KR" sz="1200" dirty="0"/>
                  <a:t>    &lt;/span&gt;</a:t>
                </a:r>
              </a:p>
              <a:p>
                <a:r>
                  <a:rPr lang="en-US" altLang="ko-KR" sz="1200" dirty="0"/>
                  <a:t>&lt;/p&gt;</a:t>
                </a:r>
              </a:p>
              <a:p>
                <a:r>
                  <a:rPr lang="en-US" altLang="ko-KR" sz="1200" dirty="0"/>
                  <a:t>&lt;form&gt;</a:t>
                </a:r>
              </a:p>
              <a:p>
                <a:r>
                  <a:rPr lang="en-US" altLang="ko-KR" sz="1200" dirty="0"/>
                  <a:t>    &lt;input type="text"&gt;</a:t>
                </a:r>
              </a:p>
              <a:p>
                <a:r>
                  <a:rPr lang="en-US" altLang="ko-KR" sz="1200" dirty="0"/>
                  <a:t>    &lt;input type="button" value="</a:t>
                </a:r>
                <a:r>
                  <a:rPr lang="ko-KR" altLang="en-US" sz="1200" dirty="0"/>
                  <a:t>테스트</a:t>
                </a:r>
                <a:r>
                  <a:rPr lang="en-US" altLang="ko-KR" sz="1200" dirty="0"/>
                  <a:t>"&gt;</a:t>
                </a:r>
                <a:endParaRPr lang="ko-KR" altLang="en-US" sz="1200" dirty="0"/>
              </a:p>
              <a:p>
                <a:r>
                  <a:rPr lang="en-US" altLang="ko-KR" sz="1200" dirty="0"/>
                  <a:t>    &lt;</a:t>
                </a:r>
                <a:r>
                  <a:rPr lang="en-US" altLang="ko-KR" sz="1200" dirty="0" err="1"/>
                  <a:t>hr</a:t>
                </a:r>
                <a:r>
                  <a:rPr lang="en-US" altLang="ko-KR" sz="1200" dirty="0"/>
                  <a:t>&gt;</a:t>
                </a:r>
              </a:p>
              <a:p>
                <a:r>
                  <a:rPr lang="en-US" altLang="ko-KR" sz="1200" dirty="0"/>
                  <a:t>&lt;/form&gt;</a:t>
                </a:r>
              </a:p>
              <a:p>
                <a:r>
                  <a:rPr lang="en-US" altLang="ko-KR" sz="1200" dirty="0"/>
                  <a:t>&lt;/body&gt;</a:t>
                </a:r>
              </a:p>
              <a:p>
                <a:r>
                  <a:rPr lang="en-US" altLang="ko-KR" sz="1200" dirty="0"/>
                  <a:t>&lt;/html&gt;</a:t>
                </a:r>
              </a:p>
            </p:txBody>
          </p:sp>
          <p:sp>
            <p:nvSpPr>
              <p:cNvPr id="50" name="직사각형 49"/>
              <p:cNvSpPr/>
              <p:nvPr/>
            </p:nvSpPr>
            <p:spPr>
              <a:xfrm>
                <a:off x="259295" y="2533559"/>
                <a:ext cx="557849" cy="191774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36000" rIns="0" bIns="36000" rtlCol="0" anchor="ctr"/>
              <a:lstStyle/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</a:rPr>
                  <a:t>&lt;html&gt;</a:t>
                </a:r>
                <a:endParaRPr lang="ko-KR" alt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1" name="직사각형 70"/>
              <p:cNvSpPr/>
              <p:nvPr/>
            </p:nvSpPr>
            <p:spPr>
              <a:xfrm>
                <a:off x="490115" y="2899797"/>
                <a:ext cx="475423" cy="191774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36000" rIns="0" bIns="36000" rtlCol="0" anchor="ctr"/>
              <a:lstStyle/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</a:rPr>
                  <a:t>&lt;title&gt;</a:t>
                </a:r>
                <a:endParaRPr lang="ko-KR" alt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2" name="직사각형 71"/>
              <p:cNvSpPr/>
              <p:nvPr/>
            </p:nvSpPr>
            <p:spPr>
              <a:xfrm>
                <a:off x="2141943" y="2899797"/>
                <a:ext cx="557849" cy="191774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36000" rIns="0" bIns="36000" rtlCol="0" anchor="ctr"/>
              <a:lstStyle/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</a:rPr>
                  <a:t>&lt;/title&gt;</a:t>
                </a:r>
                <a:endParaRPr lang="ko-KR" alt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7" name="직사각형 76"/>
              <p:cNvSpPr/>
              <p:nvPr/>
            </p:nvSpPr>
            <p:spPr>
              <a:xfrm>
                <a:off x="279615" y="5286966"/>
                <a:ext cx="598351" cy="191774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36000" rIns="0" bIns="36000" rtlCol="0" anchor="ctr"/>
              <a:lstStyle/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</a:rPr>
                  <a:t>&lt;/html&gt;</a:t>
                </a:r>
                <a:endParaRPr lang="ko-KR" alt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9" name="직사각형 78"/>
              <p:cNvSpPr/>
              <p:nvPr/>
            </p:nvSpPr>
            <p:spPr>
              <a:xfrm>
                <a:off x="459636" y="4738183"/>
                <a:ext cx="444942" cy="191774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36000" rIns="0" bIns="36000" rtlCol="0" anchor="ctr"/>
              <a:lstStyle/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</a:rPr>
                  <a:t>&lt;</a:t>
                </a:r>
                <a:r>
                  <a:rPr lang="en-US" altLang="ko-KR" sz="1200" dirty="0" err="1">
                    <a:solidFill>
                      <a:schemeClr val="tx1"/>
                    </a:solidFill>
                  </a:rPr>
                  <a:t>hr</a:t>
                </a:r>
                <a:r>
                  <a:rPr lang="en-US" altLang="ko-KR" sz="1200" dirty="0">
                    <a:solidFill>
                      <a:schemeClr val="tx1"/>
                    </a:solidFill>
                  </a:rPr>
                  <a:t>&gt;</a:t>
                </a:r>
                <a:endParaRPr lang="ko-KR" altLang="en-US" sz="12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" name="모서리가 둥근 직사각형 3"/>
            <p:cNvSpPr/>
            <p:nvPr/>
          </p:nvSpPr>
          <p:spPr>
            <a:xfrm>
              <a:off x="3779912" y="2204864"/>
              <a:ext cx="5018464" cy="4032448"/>
            </a:xfrm>
            <a:prstGeom prst="roundRect">
              <a:avLst>
                <a:gd name="adj" fmla="val 3898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모서리가 둥근 직사각형 4"/>
            <p:cNvSpPr/>
            <p:nvPr/>
          </p:nvSpPr>
          <p:spPr>
            <a:xfrm>
              <a:off x="3779912" y="260648"/>
              <a:ext cx="5018464" cy="1739403"/>
            </a:xfrm>
            <a:prstGeom prst="roundRect">
              <a:avLst>
                <a:gd name="adj" fmla="val 7823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Rectangle 413"/>
            <p:cNvSpPr>
              <a:spLocks noChangeArrowheads="1"/>
            </p:cNvSpPr>
            <p:nvPr/>
          </p:nvSpPr>
          <p:spPr bwMode="auto">
            <a:xfrm>
              <a:off x="5922202" y="1408599"/>
              <a:ext cx="708185" cy="30849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rgbClr val="C00000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lIns="36000" tIns="46038" rIns="36000" bIns="46038" anchor="ctr"/>
            <a:lstStyle/>
            <a:p>
              <a:pPr algn="ctr" eaLnBrk="0" latinLnBrk="0" hangingPunct="0">
                <a:spcBef>
                  <a:spcPct val="20000"/>
                </a:spcBef>
              </a:pPr>
              <a:r>
                <a:rPr lang="en-US" altLang="ko-KR" sz="1400" dirty="0">
                  <a:solidFill>
                    <a:srgbClr val="0070C0"/>
                  </a:solidFill>
                  <a:latin typeface="Helvetica" pitchFamily="34" charset="0"/>
                  <a:ea typeface="돋움" pitchFamily="50" charset="-127"/>
                </a:rPr>
                <a:t>history</a:t>
              </a:r>
            </a:p>
          </p:txBody>
        </p:sp>
        <p:sp>
          <p:nvSpPr>
            <p:cNvPr id="9" name="Rectangle 414"/>
            <p:cNvSpPr>
              <a:spLocks noChangeArrowheads="1"/>
            </p:cNvSpPr>
            <p:nvPr/>
          </p:nvSpPr>
          <p:spPr bwMode="auto">
            <a:xfrm>
              <a:off x="3995936" y="1411765"/>
              <a:ext cx="900545" cy="30849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rgbClr val="C00000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lIns="36000" tIns="46038" rIns="36000" bIns="46038" anchor="ctr"/>
            <a:lstStyle/>
            <a:p>
              <a:pPr algn="ctr" eaLnBrk="0" latinLnBrk="0" hangingPunct="0">
                <a:spcBef>
                  <a:spcPct val="20000"/>
                </a:spcBef>
              </a:pPr>
              <a:r>
                <a:rPr lang="en-US" altLang="ko-KR" sz="1400">
                  <a:solidFill>
                    <a:srgbClr val="0070C0"/>
                  </a:solidFill>
                  <a:latin typeface="Helvetica" pitchFamily="34" charset="0"/>
                  <a:ea typeface="돋움" pitchFamily="50" charset="-127"/>
                </a:rPr>
                <a:t>navigator</a:t>
              </a:r>
            </a:p>
          </p:txBody>
        </p:sp>
        <p:sp>
          <p:nvSpPr>
            <p:cNvPr id="10" name="Rectangle 415"/>
            <p:cNvSpPr>
              <a:spLocks noChangeArrowheads="1"/>
            </p:cNvSpPr>
            <p:nvPr/>
          </p:nvSpPr>
          <p:spPr bwMode="auto">
            <a:xfrm>
              <a:off x="7868424" y="1405433"/>
              <a:ext cx="664016" cy="30849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rgbClr val="C00000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lIns="36000" tIns="46038" rIns="36000" bIns="46038" anchor="ctr"/>
            <a:lstStyle/>
            <a:p>
              <a:pPr algn="ctr" eaLnBrk="0" latinLnBrk="0" hangingPunct="0">
                <a:spcBef>
                  <a:spcPct val="20000"/>
                </a:spcBef>
              </a:pPr>
              <a:r>
                <a:rPr lang="en-US" altLang="ko-KR" sz="1400">
                  <a:solidFill>
                    <a:srgbClr val="0070C0"/>
                  </a:solidFill>
                  <a:latin typeface="Helvetica" pitchFamily="34" charset="0"/>
                  <a:ea typeface="돋움" pitchFamily="50" charset="-127"/>
                </a:rPr>
                <a:t>screen</a:t>
              </a:r>
            </a:p>
          </p:txBody>
        </p:sp>
        <p:sp>
          <p:nvSpPr>
            <p:cNvPr id="11" name="Rectangle 416"/>
            <p:cNvSpPr>
              <a:spLocks noChangeArrowheads="1"/>
            </p:cNvSpPr>
            <p:nvPr/>
          </p:nvSpPr>
          <p:spPr bwMode="auto">
            <a:xfrm>
              <a:off x="6858669" y="1405433"/>
              <a:ext cx="755703" cy="30849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rgbClr val="C00000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lIns="36000" tIns="46038" rIns="36000" bIns="46038" anchor="ctr"/>
            <a:lstStyle/>
            <a:p>
              <a:pPr algn="ctr" eaLnBrk="0" latinLnBrk="0" hangingPunct="0">
                <a:spcBef>
                  <a:spcPct val="20000"/>
                </a:spcBef>
              </a:pPr>
              <a:r>
                <a:rPr lang="en-US" altLang="ko-KR" sz="1400">
                  <a:solidFill>
                    <a:srgbClr val="0070C0"/>
                  </a:solidFill>
                  <a:latin typeface="Helvetica" pitchFamily="34" charset="0"/>
                  <a:ea typeface="돋움" pitchFamily="50" charset="-127"/>
                </a:rPr>
                <a:t>location</a:t>
              </a:r>
            </a:p>
          </p:txBody>
        </p:sp>
        <p:sp>
          <p:nvSpPr>
            <p:cNvPr id="12" name="Line 420"/>
            <p:cNvSpPr>
              <a:spLocks noChangeShapeType="1"/>
            </p:cNvSpPr>
            <p:nvPr/>
          </p:nvSpPr>
          <p:spPr bwMode="auto">
            <a:xfrm flipV="1">
              <a:off x="4446208" y="1174882"/>
              <a:ext cx="3754223" cy="3678"/>
            </a:xfrm>
            <a:prstGeom prst="line">
              <a:avLst/>
            </a:prstGeom>
            <a:noFill/>
            <a:ln w="9525">
              <a:solidFill>
                <a:srgbClr val="C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8" rIns="92075" bIns="46038"/>
            <a:lstStyle/>
            <a:p>
              <a:endParaRPr lang="ko-KR" altLang="en-US">
                <a:solidFill>
                  <a:srgbClr val="0070C0"/>
                </a:solidFill>
              </a:endParaRPr>
            </a:p>
          </p:txBody>
        </p:sp>
        <p:sp>
          <p:nvSpPr>
            <p:cNvPr id="13" name="Rectangle 410"/>
            <p:cNvSpPr>
              <a:spLocks noChangeArrowheads="1"/>
            </p:cNvSpPr>
            <p:nvPr/>
          </p:nvSpPr>
          <p:spPr bwMode="auto">
            <a:xfrm>
              <a:off x="5018405" y="492710"/>
              <a:ext cx="1046673" cy="2880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rgbClr val="C00000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lIns="36000" tIns="46038" rIns="36000" bIns="46038" anchor="ctr"/>
            <a:lstStyle/>
            <a:p>
              <a:pPr algn="ctr" eaLnBrk="0" latinLnBrk="0" hangingPunct="0">
                <a:spcBef>
                  <a:spcPct val="20000"/>
                </a:spcBef>
              </a:pPr>
              <a:r>
                <a:rPr lang="en-US" altLang="ko-KR" sz="1400" dirty="0">
                  <a:solidFill>
                    <a:srgbClr val="0070C0"/>
                  </a:solidFill>
                  <a:latin typeface="Helvetica" pitchFamily="34" charset="0"/>
                  <a:ea typeface="돋움" pitchFamily="50" charset="-127"/>
                </a:rPr>
                <a:t>window</a:t>
              </a:r>
            </a:p>
          </p:txBody>
        </p:sp>
        <p:cxnSp>
          <p:nvCxnSpPr>
            <p:cNvPr id="14" name="직선 연결선 13"/>
            <p:cNvCxnSpPr>
              <a:stCxn id="13" idx="2"/>
            </p:cNvCxnSpPr>
            <p:nvPr/>
          </p:nvCxnSpPr>
          <p:spPr>
            <a:xfrm flipH="1">
              <a:off x="5536454" y="780742"/>
              <a:ext cx="5288" cy="400472"/>
            </a:xfrm>
            <a:prstGeom prst="line">
              <a:avLst/>
            </a:prstGeom>
            <a:ln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/>
            <p:cNvCxnSpPr>
              <a:endCxn id="11" idx="0"/>
            </p:cNvCxnSpPr>
            <p:nvPr/>
          </p:nvCxnSpPr>
          <p:spPr>
            <a:xfrm>
              <a:off x="7236520" y="1174882"/>
              <a:ext cx="1" cy="230551"/>
            </a:xfrm>
            <a:prstGeom prst="line">
              <a:avLst/>
            </a:prstGeom>
            <a:ln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/>
            <p:cNvCxnSpPr>
              <a:endCxn id="10" idx="0"/>
            </p:cNvCxnSpPr>
            <p:nvPr/>
          </p:nvCxnSpPr>
          <p:spPr>
            <a:xfrm>
              <a:off x="8194113" y="1174882"/>
              <a:ext cx="6319" cy="230551"/>
            </a:xfrm>
            <a:prstGeom prst="line">
              <a:avLst/>
            </a:prstGeom>
            <a:ln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>
              <a:endCxn id="8" idx="0"/>
            </p:cNvCxnSpPr>
            <p:nvPr/>
          </p:nvCxnSpPr>
          <p:spPr>
            <a:xfrm flipH="1">
              <a:off x="6276295" y="1178048"/>
              <a:ext cx="3552" cy="230551"/>
            </a:xfrm>
            <a:prstGeom prst="line">
              <a:avLst/>
            </a:prstGeom>
            <a:ln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/>
            <p:cNvCxnSpPr>
              <a:endCxn id="9" idx="0"/>
            </p:cNvCxnSpPr>
            <p:nvPr/>
          </p:nvCxnSpPr>
          <p:spPr>
            <a:xfrm>
              <a:off x="4446208" y="1181214"/>
              <a:ext cx="1" cy="230551"/>
            </a:xfrm>
            <a:prstGeom prst="line">
              <a:avLst/>
            </a:prstGeom>
            <a:ln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/>
            <p:cNvCxnSpPr>
              <a:endCxn id="20" idx="0"/>
            </p:cNvCxnSpPr>
            <p:nvPr/>
          </p:nvCxnSpPr>
          <p:spPr>
            <a:xfrm>
              <a:off x="5559638" y="1174882"/>
              <a:ext cx="0" cy="1323126"/>
            </a:xfrm>
            <a:prstGeom prst="line">
              <a:avLst/>
            </a:prstGeom>
            <a:ln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ectangle 411"/>
            <p:cNvSpPr>
              <a:spLocks noChangeArrowheads="1"/>
            </p:cNvSpPr>
            <p:nvPr/>
          </p:nvSpPr>
          <p:spPr bwMode="auto">
            <a:xfrm>
              <a:off x="4988138" y="2498008"/>
              <a:ext cx="1143000" cy="288032"/>
            </a:xfrm>
            <a:prstGeom prst="rect">
              <a:avLst/>
            </a:prstGeom>
            <a:solidFill>
              <a:srgbClr val="FFFF66"/>
            </a:solidFill>
            <a:ln w="9525">
              <a:solidFill>
                <a:srgbClr val="C00000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lIns="36000" tIns="46038" rIns="36000" bIns="46038" anchor="ctr"/>
            <a:lstStyle/>
            <a:p>
              <a:pPr algn="ctr" eaLnBrk="0" latinLnBrk="0" hangingPunct="0">
                <a:spcBef>
                  <a:spcPct val="20000"/>
                </a:spcBef>
              </a:pPr>
              <a:r>
                <a:rPr lang="en-US" altLang="ko-KR" sz="1400" dirty="0">
                  <a:solidFill>
                    <a:srgbClr val="0070C0"/>
                  </a:solidFill>
                  <a:latin typeface="Helvetica" pitchFamily="34" charset="0"/>
                  <a:ea typeface="돋움" pitchFamily="50" charset="-127"/>
                </a:rPr>
                <a:t>document</a:t>
              </a:r>
            </a:p>
          </p:txBody>
        </p:sp>
        <p:sp>
          <p:nvSpPr>
            <p:cNvPr id="21" name="Rectangle 411"/>
            <p:cNvSpPr>
              <a:spLocks noChangeArrowheads="1"/>
            </p:cNvSpPr>
            <p:nvPr/>
          </p:nvSpPr>
          <p:spPr bwMode="auto">
            <a:xfrm>
              <a:off x="4988138" y="3106553"/>
              <a:ext cx="1143000" cy="312688"/>
            </a:xfrm>
            <a:prstGeom prst="rect">
              <a:avLst/>
            </a:prstGeom>
            <a:solidFill>
              <a:srgbClr val="FFFF66"/>
            </a:solidFill>
            <a:ln w="9525">
              <a:solidFill>
                <a:srgbClr val="C00000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lIns="36000" tIns="46038" rIns="36000" bIns="46038" anchor="ctr"/>
            <a:lstStyle/>
            <a:p>
              <a:pPr algn="ctr" eaLnBrk="0" latinLnBrk="0" hangingPunct="0">
                <a:spcBef>
                  <a:spcPct val="20000"/>
                </a:spcBef>
              </a:pPr>
              <a:r>
                <a:rPr lang="en-US" altLang="ko-KR" sz="1400" dirty="0">
                  <a:solidFill>
                    <a:srgbClr val="0070C0"/>
                  </a:solidFill>
                  <a:latin typeface="Helvetica" pitchFamily="34" charset="0"/>
                  <a:ea typeface="돋움" pitchFamily="50" charset="-127"/>
                </a:rPr>
                <a:t>html</a:t>
              </a:r>
            </a:p>
          </p:txBody>
        </p:sp>
        <p:cxnSp>
          <p:nvCxnSpPr>
            <p:cNvPr id="22" name="직선 연결선 21"/>
            <p:cNvCxnSpPr>
              <a:stCxn id="20" idx="2"/>
              <a:endCxn id="21" idx="0"/>
            </p:cNvCxnSpPr>
            <p:nvPr/>
          </p:nvCxnSpPr>
          <p:spPr>
            <a:xfrm>
              <a:off x="5559638" y="2786040"/>
              <a:ext cx="0" cy="320513"/>
            </a:xfrm>
            <a:prstGeom prst="line">
              <a:avLst/>
            </a:prstGeom>
            <a:ln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ectangle 411"/>
            <p:cNvSpPr>
              <a:spLocks noChangeArrowheads="1"/>
            </p:cNvSpPr>
            <p:nvPr/>
          </p:nvSpPr>
          <p:spPr bwMode="auto">
            <a:xfrm>
              <a:off x="4089748" y="3961639"/>
              <a:ext cx="770691" cy="324879"/>
            </a:xfrm>
            <a:prstGeom prst="rect">
              <a:avLst/>
            </a:prstGeom>
            <a:solidFill>
              <a:srgbClr val="FFFF66"/>
            </a:solidFill>
            <a:ln w="9525">
              <a:solidFill>
                <a:srgbClr val="C00000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lIns="36000" tIns="46038" rIns="36000" bIns="46038" anchor="ctr"/>
            <a:lstStyle/>
            <a:p>
              <a:pPr algn="ctr" eaLnBrk="0" latinLnBrk="0" hangingPunct="0">
                <a:spcBef>
                  <a:spcPct val="20000"/>
                </a:spcBef>
              </a:pPr>
              <a:r>
                <a:rPr lang="en-US" altLang="ko-KR" sz="1400" dirty="0">
                  <a:solidFill>
                    <a:srgbClr val="0070C0"/>
                  </a:solidFill>
                  <a:latin typeface="Helvetica" pitchFamily="34" charset="0"/>
                  <a:ea typeface="돋움" pitchFamily="50" charset="-127"/>
                </a:rPr>
                <a:t>head</a:t>
              </a:r>
            </a:p>
          </p:txBody>
        </p:sp>
        <p:cxnSp>
          <p:nvCxnSpPr>
            <p:cNvPr id="24" name="직선 연결선 23"/>
            <p:cNvCxnSpPr>
              <a:endCxn id="23" idx="0"/>
            </p:cNvCxnSpPr>
            <p:nvPr/>
          </p:nvCxnSpPr>
          <p:spPr>
            <a:xfrm>
              <a:off x="4475094" y="3743757"/>
              <a:ext cx="0" cy="217882"/>
            </a:xfrm>
            <a:prstGeom prst="line">
              <a:avLst/>
            </a:prstGeom>
            <a:ln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 411"/>
            <p:cNvSpPr>
              <a:spLocks noChangeArrowheads="1"/>
            </p:cNvSpPr>
            <p:nvPr/>
          </p:nvSpPr>
          <p:spPr bwMode="auto">
            <a:xfrm>
              <a:off x="6243718" y="3953484"/>
              <a:ext cx="765182" cy="324878"/>
            </a:xfrm>
            <a:prstGeom prst="rect">
              <a:avLst/>
            </a:prstGeom>
            <a:solidFill>
              <a:srgbClr val="FFFF66"/>
            </a:solidFill>
            <a:ln w="9525">
              <a:solidFill>
                <a:srgbClr val="C00000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lIns="36000" tIns="46038" rIns="36000" bIns="46038" anchor="ctr"/>
            <a:lstStyle/>
            <a:p>
              <a:pPr algn="ctr" eaLnBrk="0" latinLnBrk="0" hangingPunct="0">
                <a:spcBef>
                  <a:spcPct val="20000"/>
                </a:spcBef>
              </a:pPr>
              <a:r>
                <a:rPr lang="en-US" altLang="ko-KR" sz="1400" dirty="0">
                  <a:solidFill>
                    <a:srgbClr val="0070C0"/>
                  </a:solidFill>
                  <a:latin typeface="Helvetica" pitchFamily="34" charset="0"/>
                  <a:ea typeface="돋움" pitchFamily="50" charset="-127"/>
                </a:rPr>
                <a:t>body</a:t>
              </a:r>
            </a:p>
          </p:txBody>
        </p:sp>
        <p:cxnSp>
          <p:nvCxnSpPr>
            <p:cNvPr id="26" name="직선 연결선 25"/>
            <p:cNvCxnSpPr>
              <a:endCxn id="25" idx="0"/>
            </p:cNvCxnSpPr>
            <p:nvPr/>
          </p:nvCxnSpPr>
          <p:spPr>
            <a:xfrm flipH="1">
              <a:off x="6626273" y="3716218"/>
              <a:ext cx="778" cy="237266"/>
            </a:xfrm>
            <a:prstGeom prst="line">
              <a:avLst/>
            </a:prstGeom>
            <a:ln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Rectangle 411"/>
            <p:cNvSpPr>
              <a:spLocks noChangeArrowheads="1"/>
            </p:cNvSpPr>
            <p:nvPr/>
          </p:nvSpPr>
          <p:spPr bwMode="auto">
            <a:xfrm>
              <a:off x="4067944" y="4690394"/>
              <a:ext cx="831953" cy="319309"/>
            </a:xfrm>
            <a:prstGeom prst="rect">
              <a:avLst/>
            </a:prstGeom>
            <a:solidFill>
              <a:srgbClr val="FFFF66"/>
            </a:solidFill>
            <a:ln w="9525">
              <a:solidFill>
                <a:srgbClr val="C00000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lIns="36000" tIns="46038" rIns="36000" bIns="46038" anchor="ctr"/>
            <a:lstStyle/>
            <a:p>
              <a:pPr algn="ctr" eaLnBrk="0" latinLnBrk="0" hangingPunct="0">
                <a:spcBef>
                  <a:spcPct val="20000"/>
                </a:spcBef>
              </a:pPr>
              <a:r>
                <a:rPr lang="en-US" altLang="ko-KR" sz="1400" dirty="0">
                  <a:solidFill>
                    <a:srgbClr val="0070C0"/>
                  </a:solidFill>
                  <a:latin typeface="Helvetica" pitchFamily="34" charset="0"/>
                  <a:ea typeface="돋움" pitchFamily="50" charset="-127"/>
                </a:rPr>
                <a:t>title</a:t>
              </a:r>
            </a:p>
          </p:txBody>
        </p:sp>
        <p:cxnSp>
          <p:nvCxnSpPr>
            <p:cNvPr id="28" name="직선 연결선 27"/>
            <p:cNvCxnSpPr>
              <a:stCxn id="23" idx="2"/>
              <a:endCxn id="27" idx="0"/>
            </p:cNvCxnSpPr>
            <p:nvPr/>
          </p:nvCxnSpPr>
          <p:spPr>
            <a:xfrm>
              <a:off x="4475094" y="4286518"/>
              <a:ext cx="8827" cy="403876"/>
            </a:xfrm>
            <a:prstGeom prst="line">
              <a:avLst/>
            </a:prstGeom>
            <a:ln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ectangle 411"/>
            <p:cNvSpPr>
              <a:spLocks noChangeArrowheads="1"/>
            </p:cNvSpPr>
            <p:nvPr/>
          </p:nvSpPr>
          <p:spPr bwMode="auto">
            <a:xfrm>
              <a:off x="5436096" y="4690395"/>
              <a:ext cx="562790" cy="319309"/>
            </a:xfrm>
            <a:prstGeom prst="rect">
              <a:avLst/>
            </a:prstGeom>
            <a:solidFill>
              <a:srgbClr val="FFFF66"/>
            </a:solidFill>
            <a:ln w="9525">
              <a:solidFill>
                <a:srgbClr val="C00000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lIns="36000" tIns="46038" rIns="36000" bIns="46038" anchor="ctr"/>
            <a:lstStyle/>
            <a:p>
              <a:pPr algn="ctr" eaLnBrk="0" latinLnBrk="0" hangingPunct="0">
                <a:spcBef>
                  <a:spcPct val="20000"/>
                </a:spcBef>
              </a:pPr>
              <a:r>
                <a:rPr lang="en-US" altLang="ko-KR" sz="1400" dirty="0">
                  <a:solidFill>
                    <a:srgbClr val="0070C0"/>
                  </a:solidFill>
                  <a:latin typeface="Helvetica" pitchFamily="34" charset="0"/>
                  <a:ea typeface="돋움" pitchFamily="50" charset="-127"/>
                </a:rPr>
                <a:t>p</a:t>
              </a:r>
            </a:p>
          </p:txBody>
        </p:sp>
        <p:sp>
          <p:nvSpPr>
            <p:cNvPr id="30" name="Line 420"/>
            <p:cNvSpPr>
              <a:spLocks noChangeShapeType="1"/>
            </p:cNvSpPr>
            <p:nvPr/>
          </p:nvSpPr>
          <p:spPr bwMode="auto">
            <a:xfrm flipV="1">
              <a:off x="4475093" y="3716216"/>
              <a:ext cx="2151180" cy="1"/>
            </a:xfrm>
            <a:prstGeom prst="line">
              <a:avLst/>
            </a:prstGeom>
            <a:noFill/>
            <a:ln w="9525">
              <a:solidFill>
                <a:srgbClr val="C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8" rIns="92075" bIns="46038"/>
            <a:lstStyle/>
            <a:p>
              <a:endParaRPr lang="ko-KR" altLang="en-US">
                <a:solidFill>
                  <a:srgbClr val="0070C0"/>
                </a:solidFill>
              </a:endParaRPr>
            </a:p>
          </p:txBody>
        </p:sp>
        <p:cxnSp>
          <p:nvCxnSpPr>
            <p:cNvPr id="31" name="직선 연결선 30"/>
            <p:cNvCxnSpPr>
              <a:stCxn id="21" idx="2"/>
            </p:cNvCxnSpPr>
            <p:nvPr/>
          </p:nvCxnSpPr>
          <p:spPr>
            <a:xfrm>
              <a:off x="5559638" y="3419241"/>
              <a:ext cx="0" cy="324516"/>
            </a:xfrm>
            <a:prstGeom prst="line">
              <a:avLst/>
            </a:prstGeom>
            <a:ln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/>
            <p:cNvCxnSpPr>
              <a:endCxn id="29" idx="0"/>
            </p:cNvCxnSpPr>
            <p:nvPr/>
          </p:nvCxnSpPr>
          <p:spPr>
            <a:xfrm>
              <a:off x="5705888" y="4475095"/>
              <a:ext cx="11603" cy="215300"/>
            </a:xfrm>
            <a:prstGeom prst="line">
              <a:avLst/>
            </a:prstGeom>
            <a:ln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>
              <a:endCxn id="36" idx="0"/>
            </p:cNvCxnSpPr>
            <p:nvPr/>
          </p:nvCxnSpPr>
          <p:spPr>
            <a:xfrm>
              <a:off x="7583026" y="4487270"/>
              <a:ext cx="1" cy="232643"/>
            </a:xfrm>
            <a:prstGeom prst="line">
              <a:avLst/>
            </a:prstGeom>
            <a:ln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Line 420"/>
            <p:cNvSpPr>
              <a:spLocks noChangeShapeType="1"/>
            </p:cNvSpPr>
            <p:nvPr/>
          </p:nvSpPr>
          <p:spPr bwMode="auto">
            <a:xfrm>
              <a:off x="5719586" y="4475095"/>
              <a:ext cx="1863439" cy="0"/>
            </a:xfrm>
            <a:prstGeom prst="line">
              <a:avLst/>
            </a:prstGeom>
            <a:noFill/>
            <a:ln w="9525">
              <a:solidFill>
                <a:srgbClr val="C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8" rIns="92075" bIns="46038"/>
            <a:lstStyle/>
            <a:p>
              <a:endParaRPr lang="ko-KR" altLang="en-US">
                <a:solidFill>
                  <a:srgbClr val="0070C0"/>
                </a:solidFill>
              </a:endParaRPr>
            </a:p>
          </p:txBody>
        </p:sp>
        <p:cxnSp>
          <p:nvCxnSpPr>
            <p:cNvPr id="35" name="직선 연결선 34"/>
            <p:cNvCxnSpPr/>
            <p:nvPr/>
          </p:nvCxnSpPr>
          <p:spPr>
            <a:xfrm flipH="1">
              <a:off x="6637429" y="4291286"/>
              <a:ext cx="1" cy="203664"/>
            </a:xfrm>
            <a:prstGeom prst="line">
              <a:avLst/>
            </a:prstGeom>
            <a:ln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Rectangle 411"/>
            <p:cNvSpPr>
              <a:spLocks noChangeArrowheads="1"/>
            </p:cNvSpPr>
            <p:nvPr/>
          </p:nvSpPr>
          <p:spPr bwMode="auto">
            <a:xfrm>
              <a:off x="7294994" y="4719913"/>
              <a:ext cx="576065" cy="301966"/>
            </a:xfrm>
            <a:prstGeom prst="rect">
              <a:avLst/>
            </a:prstGeom>
            <a:solidFill>
              <a:srgbClr val="FFFF66"/>
            </a:solidFill>
            <a:ln w="9525">
              <a:solidFill>
                <a:srgbClr val="C00000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lIns="36000" tIns="46038" rIns="36000" bIns="46038" anchor="ctr"/>
            <a:lstStyle/>
            <a:p>
              <a:pPr algn="ctr" eaLnBrk="0" latinLnBrk="0" hangingPunct="0">
                <a:spcBef>
                  <a:spcPct val="20000"/>
                </a:spcBef>
              </a:pPr>
              <a:r>
                <a:rPr lang="en-US" altLang="ko-KR" sz="1400" dirty="0">
                  <a:solidFill>
                    <a:srgbClr val="0070C0"/>
                  </a:solidFill>
                  <a:latin typeface="Helvetica" pitchFamily="34" charset="0"/>
                  <a:ea typeface="돋움" pitchFamily="50" charset="-127"/>
                </a:rPr>
                <a:t>form</a:t>
              </a: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6421565" y="394413"/>
              <a:ext cx="219265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i="1" dirty="0">
                  <a:latin typeface="Helvetica" panose="020B0604020202020204" pitchFamily="34" charset="0"/>
                  <a:cs typeface="Helvetica" panose="020B0604020202020204" pitchFamily="34" charset="0"/>
                </a:rPr>
                <a:t>BOM(Browser Object Model)</a:t>
              </a:r>
              <a:endParaRPr lang="ko-KR" altLang="en-US" sz="1200" i="1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6309718" y="2422919"/>
              <a:ext cx="229261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i="1" dirty="0">
                  <a:latin typeface="Helvetica" panose="020B0604020202020204" pitchFamily="34" charset="0"/>
                  <a:cs typeface="Helvetica" panose="020B0604020202020204" pitchFamily="34" charset="0"/>
                </a:rPr>
                <a:t>DOM(Document Object Model)</a:t>
              </a:r>
              <a:endParaRPr lang="ko-KR" altLang="en-US" sz="1200" i="1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08" name="Rectangle 411"/>
            <p:cNvSpPr>
              <a:spLocks noChangeArrowheads="1"/>
            </p:cNvSpPr>
            <p:nvPr/>
          </p:nvSpPr>
          <p:spPr bwMode="auto">
            <a:xfrm>
              <a:off x="5440288" y="5481979"/>
              <a:ext cx="562790" cy="319309"/>
            </a:xfrm>
            <a:prstGeom prst="rect">
              <a:avLst/>
            </a:prstGeom>
            <a:solidFill>
              <a:srgbClr val="FFFF66"/>
            </a:solidFill>
            <a:ln w="9525">
              <a:solidFill>
                <a:srgbClr val="C00000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lIns="36000" tIns="46038" rIns="36000" bIns="46038" anchor="ctr"/>
            <a:lstStyle/>
            <a:p>
              <a:pPr algn="ctr" eaLnBrk="0" latinLnBrk="0" hangingPunct="0">
                <a:spcBef>
                  <a:spcPct val="20000"/>
                </a:spcBef>
              </a:pPr>
              <a:r>
                <a:rPr lang="en-US" altLang="ko-KR" sz="1400" dirty="0">
                  <a:solidFill>
                    <a:srgbClr val="0070C0"/>
                  </a:solidFill>
                  <a:latin typeface="Helvetica" pitchFamily="34" charset="0"/>
                  <a:ea typeface="돋움" pitchFamily="50" charset="-127"/>
                </a:rPr>
                <a:t>span</a:t>
              </a:r>
            </a:p>
          </p:txBody>
        </p:sp>
        <p:cxnSp>
          <p:nvCxnSpPr>
            <p:cNvPr id="109" name="직선 연결선 108"/>
            <p:cNvCxnSpPr>
              <a:stCxn id="29" idx="2"/>
              <a:endCxn id="108" idx="0"/>
            </p:cNvCxnSpPr>
            <p:nvPr/>
          </p:nvCxnSpPr>
          <p:spPr>
            <a:xfrm>
              <a:off x="5717282" y="5009704"/>
              <a:ext cx="4611" cy="472275"/>
            </a:xfrm>
            <a:prstGeom prst="line">
              <a:avLst/>
            </a:prstGeom>
            <a:ln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6" name="Rectangle 411"/>
            <p:cNvSpPr>
              <a:spLocks noChangeArrowheads="1"/>
            </p:cNvSpPr>
            <p:nvPr/>
          </p:nvSpPr>
          <p:spPr bwMode="auto">
            <a:xfrm>
              <a:off x="6652805" y="5481979"/>
              <a:ext cx="562790" cy="319309"/>
            </a:xfrm>
            <a:prstGeom prst="rect">
              <a:avLst/>
            </a:prstGeom>
            <a:solidFill>
              <a:srgbClr val="FFFF66"/>
            </a:solidFill>
            <a:ln w="9525">
              <a:solidFill>
                <a:srgbClr val="C00000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lIns="36000" tIns="46038" rIns="36000" bIns="46038" anchor="ctr"/>
            <a:lstStyle/>
            <a:p>
              <a:pPr algn="ctr" eaLnBrk="0" latinLnBrk="0" hangingPunct="0">
                <a:spcBef>
                  <a:spcPct val="20000"/>
                </a:spcBef>
              </a:pPr>
              <a:r>
                <a:rPr lang="en-US" altLang="ko-KR" sz="1400" dirty="0">
                  <a:solidFill>
                    <a:srgbClr val="0070C0"/>
                  </a:solidFill>
                  <a:latin typeface="Helvetica" pitchFamily="34" charset="0"/>
                  <a:ea typeface="돋움" pitchFamily="50" charset="-127"/>
                </a:rPr>
                <a:t>input</a:t>
              </a:r>
            </a:p>
          </p:txBody>
        </p:sp>
        <p:cxnSp>
          <p:nvCxnSpPr>
            <p:cNvPr id="117" name="직선 연결선 116"/>
            <p:cNvCxnSpPr>
              <a:endCxn id="116" idx="0"/>
            </p:cNvCxnSpPr>
            <p:nvPr/>
          </p:nvCxnSpPr>
          <p:spPr>
            <a:xfrm flipH="1">
              <a:off x="6933923" y="5246106"/>
              <a:ext cx="6097" cy="235873"/>
            </a:xfrm>
            <a:prstGeom prst="line">
              <a:avLst/>
            </a:prstGeom>
            <a:ln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Rectangle 411"/>
            <p:cNvSpPr>
              <a:spLocks noChangeArrowheads="1"/>
            </p:cNvSpPr>
            <p:nvPr/>
          </p:nvSpPr>
          <p:spPr bwMode="auto">
            <a:xfrm>
              <a:off x="7349490" y="5485955"/>
              <a:ext cx="562790" cy="319309"/>
            </a:xfrm>
            <a:prstGeom prst="rect">
              <a:avLst/>
            </a:prstGeom>
            <a:solidFill>
              <a:srgbClr val="FFFF66"/>
            </a:solidFill>
            <a:ln w="9525">
              <a:solidFill>
                <a:srgbClr val="C00000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lIns="36000" tIns="46038" rIns="36000" bIns="46038" anchor="ctr"/>
            <a:lstStyle/>
            <a:p>
              <a:pPr algn="ctr" eaLnBrk="0" latinLnBrk="0" hangingPunct="0">
                <a:spcBef>
                  <a:spcPct val="20000"/>
                </a:spcBef>
              </a:pPr>
              <a:r>
                <a:rPr lang="en-US" altLang="ko-KR" sz="1400" dirty="0">
                  <a:solidFill>
                    <a:srgbClr val="0070C0"/>
                  </a:solidFill>
                  <a:latin typeface="Helvetica" pitchFamily="34" charset="0"/>
                  <a:ea typeface="돋움" pitchFamily="50" charset="-127"/>
                </a:rPr>
                <a:t>input</a:t>
              </a:r>
            </a:p>
          </p:txBody>
        </p:sp>
        <p:cxnSp>
          <p:nvCxnSpPr>
            <p:cNvPr id="119" name="직선 연결선 118"/>
            <p:cNvCxnSpPr/>
            <p:nvPr/>
          </p:nvCxnSpPr>
          <p:spPr>
            <a:xfrm flipH="1">
              <a:off x="7596664" y="5242128"/>
              <a:ext cx="688" cy="234482"/>
            </a:xfrm>
            <a:prstGeom prst="line">
              <a:avLst/>
            </a:prstGeom>
            <a:ln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Line 420"/>
            <p:cNvSpPr>
              <a:spLocks noChangeShapeType="1"/>
            </p:cNvSpPr>
            <p:nvPr/>
          </p:nvSpPr>
          <p:spPr bwMode="auto">
            <a:xfrm>
              <a:off x="6948040" y="5242128"/>
              <a:ext cx="1298622" cy="3978"/>
            </a:xfrm>
            <a:prstGeom prst="line">
              <a:avLst/>
            </a:prstGeom>
            <a:noFill/>
            <a:ln w="9525">
              <a:solidFill>
                <a:srgbClr val="C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8" rIns="92075" bIns="46038"/>
            <a:lstStyle/>
            <a:p>
              <a:endParaRPr lang="ko-KR" altLang="en-US">
                <a:solidFill>
                  <a:srgbClr val="0070C0"/>
                </a:solidFill>
              </a:endParaRPr>
            </a:p>
          </p:txBody>
        </p:sp>
        <p:cxnSp>
          <p:nvCxnSpPr>
            <p:cNvPr id="138" name="직선 연결선 137"/>
            <p:cNvCxnSpPr/>
            <p:nvPr/>
          </p:nvCxnSpPr>
          <p:spPr>
            <a:xfrm flipH="1">
              <a:off x="8238614" y="5246106"/>
              <a:ext cx="5792" cy="239849"/>
            </a:xfrm>
            <a:prstGeom prst="line">
              <a:avLst/>
            </a:prstGeom>
            <a:ln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9" name="Rectangle 411"/>
            <p:cNvSpPr>
              <a:spLocks noChangeArrowheads="1"/>
            </p:cNvSpPr>
            <p:nvPr/>
          </p:nvSpPr>
          <p:spPr bwMode="auto">
            <a:xfrm>
              <a:off x="8099168" y="5481977"/>
              <a:ext cx="361264" cy="319309"/>
            </a:xfrm>
            <a:prstGeom prst="rect">
              <a:avLst/>
            </a:prstGeom>
            <a:solidFill>
              <a:srgbClr val="FFFF66"/>
            </a:solidFill>
            <a:ln w="9525">
              <a:solidFill>
                <a:srgbClr val="C00000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lIns="36000" tIns="46038" rIns="36000" bIns="46038" anchor="ctr"/>
            <a:lstStyle/>
            <a:p>
              <a:pPr algn="ctr" eaLnBrk="0" latinLnBrk="0" hangingPunct="0">
                <a:spcBef>
                  <a:spcPct val="20000"/>
                </a:spcBef>
              </a:pPr>
              <a:r>
                <a:rPr lang="en-US" altLang="ko-KR" sz="1400" dirty="0" err="1">
                  <a:solidFill>
                    <a:srgbClr val="0070C0"/>
                  </a:solidFill>
                  <a:latin typeface="Helvetica" pitchFamily="34" charset="0"/>
                  <a:ea typeface="돋움" pitchFamily="50" charset="-127"/>
                </a:rPr>
                <a:t>hr</a:t>
              </a:r>
              <a:endParaRPr lang="en-US" altLang="ko-KR" sz="1400" dirty="0">
                <a:solidFill>
                  <a:srgbClr val="0070C0"/>
                </a:solidFill>
                <a:latin typeface="Helvetica" pitchFamily="34" charset="0"/>
                <a:ea typeface="돋움" pitchFamily="50" charset="-127"/>
              </a:endParaRPr>
            </a:p>
          </p:txBody>
        </p:sp>
        <p:cxnSp>
          <p:nvCxnSpPr>
            <p:cNvPr id="141" name="직선 연결선 140"/>
            <p:cNvCxnSpPr>
              <a:stCxn id="36" idx="2"/>
            </p:cNvCxnSpPr>
            <p:nvPr/>
          </p:nvCxnSpPr>
          <p:spPr>
            <a:xfrm>
              <a:off x="7583027" y="5021879"/>
              <a:ext cx="0" cy="231654"/>
            </a:xfrm>
            <a:prstGeom prst="line">
              <a:avLst/>
            </a:prstGeom>
            <a:ln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/>
            <p:cNvSpPr txBox="1"/>
            <p:nvPr/>
          </p:nvSpPr>
          <p:spPr>
            <a:xfrm>
              <a:off x="7871381" y="4319690"/>
              <a:ext cx="816838" cy="272415"/>
            </a:xfrm>
            <a:prstGeom prst="wedgeRoundRectCallout">
              <a:avLst>
                <a:gd name="adj1" fmla="val -50756"/>
                <a:gd name="adj2" fmla="val 115738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000"/>
                <a:t>DOM </a:t>
              </a:r>
              <a:r>
                <a:rPr lang="ko-KR" altLang="en-US" sz="1000" dirty="0"/>
                <a:t>객체</a:t>
              </a:r>
            </a:p>
          </p:txBody>
        </p:sp>
        <p:cxnSp>
          <p:nvCxnSpPr>
            <p:cNvPr id="40" name="직선 화살표 연결선 39"/>
            <p:cNvCxnSpPr>
              <a:endCxn id="20" idx="1"/>
            </p:cNvCxnSpPr>
            <p:nvPr/>
          </p:nvCxnSpPr>
          <p:spPr>
            <a:xfrm>
              <a:off x="3347864" y="2642024"/>
              <a:ext cx="1640274" cy="0"/>
            </a:xfrm>
            <a:prstGeom prst="straightConnector1">
              <a:avLst/>
            </a:prstGeom>
            <a:ln w="19050">
              <a:solidFill>
                <a:srgbClr val="669900"/>
              </a:solidFill>
              <a:prstDash val="sysDot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꺾인 연결선 41"/>
            <p:cNvCxnSpPr>
              <a:stCxn id="50" idx="3"/>
              <a:endCxn id="21" idx="1"/>
            </p:cNvCxnSpPr>
            <p:nvPr/>
          </p:nvCxnSpPr>
          <p:spPr>
            <a:xfrm>
              <a:off x="817144" y="2916716"/>
              <a:ext cx="4170994" cy="346181"/>
            </a:xfrm>
            <a:prstGeom prst="bentConnector3">
              <a:avLst>
                <a:gd name="adj1" fmla="val 67538"/>
              </a:avLst>
            </a:prstGeom>
            <a:ln w="19050">
              <a:solidFill>
                <a:srgbClr val="669900"/>
              </a:solidFill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꺾인 연결선 72"/>
            <p:cNvCxnSpPr>
              <a:stCxn id="72" idx="3"/>
              <a:endCxn id="27" idx="1"/>
            </p:cNvCxnSpPr>
            <p:nvPr/>
          </p:nvCxnSpPr>
          <p:spPr>
            <a:xfrm>
              <a:off x="2699792" y="3282954"/>
              <a:ext cx="1368152" cy="1567095"/>
            </a:xfrm>
            <a:prstGeom prst="bentConnector3">
              <a:avLst>
                <a:gd name="adj1" fmla="val 58169"/>
              </a:avLst>
            </a:prstGeom>
            <a:ln w="19050">
              <a:solidFill>
                <a:srgbClr val="669900"/>
              </a:solidFill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꺾인 연결선 79"/>
            <p:cNvCxnSpPr>
              <a:stCxn id="79" idx="3"/>
              <a:endCxn id="139" idx="2"/>
            </p:cNvCxnSpPr>
            <p:nvPr/>
          </p:nvCxnSpPr>
          <p:spPr>
            <a:xfrm>
              <a:off x="904578" y="5121340"/>
              <a:ext cx="7375222" cy="679946"/>
            </a:xfrm>
            <a:prstGeom prst="bentConnector4">
              <a:avLst>
                <a:gd name="adj1" fmla="val 48775"/>
                <a:gd name="adj2" fmla="val 133620"/>
              </a:avLst>
            </a:prstGeom>
            <a:ln w="19050">
              <a:solidFill>
                <a:srgbClr val="669900"/>
              </a:solidFill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9780" y="298564"/>
            <a:ext cx="2565934" cy="1965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9561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DOM </a:t>
            </a:r>
            <a:r>
              <a:rPr lang="ko-KR" altLang="en-US" dirty="0" err="1"/>
              <a:t>트리의</a:t>
            </a:r>
            <a:r>
              <a:rPr lang="ko-KR" altLang="en-US" dirty="0"/>
              <a:t> 특징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DOM </a:t>
            </a:r>
            <a:r>
              <a:rPr lang="ko-KR" altLang="en-US" dirty="0" err="1"/>
              <a:t>트리의</a:t>
            </a:r>
            <a:r>
              <a:rPr lang="ko-KR" altLang="en-US" dirty="0"/>
              <a:t> 특징</a:t>
            </a:r>
            <a:endParaRPr lang="en-US" altLang="ko-KR" dirty="0"/>
          </a:p>
          <a:p>
            <a:pPr lvl="1"/>
            <a:r>
              <a:rPr lang="en-US" altLang="ko-KR" dirty="0"/>
              <a:t>DOM </a:t>
            </a:r>
            <a:r>
              <a:rPr lang="ko-KR" altLang="en-US" dirty="0" err="1"/>
              <a:t>트리의</a:t>
            </a:r>
            <a:r>
              <a:rPr lang="ko-KR" altLang="en-US" dirty="0"/>
              <a:t> 루트는 </a:t>
            </a:r>
            <a:r>
              <a:rPr lang="en-US" altLang="ko-KR" dirty="0"/>
              <a:t>document </a:t>
            </a:r>
            <a:r>
              <a:rPr lang="ko-KR" altLang="en-US" dirty="0"/>
              <a:t>객체</a:t>
            </a:r>
            <a:endParaRPr lang="en-US" altLang="ko-KR" dirty="0"/>
          </a:p>
          <a:p>
            <a:pPr lvl="1"/>
            <a:r>
              <a:rPr lang="en-US" altLang="ko-KR" dirty="0"/>
              <a:t>DOM </a:t>
            </a:r>
            <a:r>
              <a:rPr lang="ko-KR" altLang="en-US" dirty="0"/>
              <a:t>객체의 종류는 </a:t>
            </a:r>
            <a:r>
              <a:rPr lang="en-US" altLang="ko-KR" dirty="0"/>
              <a:t>HTML </a:t>
            </a:r>
            <a:r>
              <a:rPr lang="ko-KR" altLang="en-US" dirty="0"/>
              <a:t>태그 종류만큼</a:t>
            </a:r>
            <a:endParaRPr lang="en-US" altLang="ko-KR" dirty="0"/>
          </a:p>
          <a:p>
            <a:pPr lvl="1"/>
            <a:r>
              <a:rPr lang="en-US" altLang="ko-KR" dirty="0"/>
              <a:t>HTML </a:t>
            </a:r>
            <a:r>
              <a:rPr lang="ko-KR" altLang="en-US" dirty="0"/>
              <a:t>태그 당 </a:t>
            </a:r>
            <a:r>
              <a:rPr lang="en-US" altLang="ko-KR" dirty="0"/>
              <a:t>DOM </a:t>
            </a:r>
            <a:r>
              <a:rPr lang="ko-KR" altLang="en-US" dirty="0"/>
              <a:t>객체가 하나씩 생성</a:t>
            </a:r>
            <a:endParaRPr lang="en-US" altLang="ko-KR" dirty="0"/>
          </a:p>
          <a:p>
            <a:pPr lvl="1"/>
            <a:r>
              <a:rPr lang="en-US" altLang="ko-KR" dirty="0"/>
              <a:t>HTML</a:t>
            </a:r>
            <a:r>
              <a:rPr lang="ko-KR" altLang="en-US" dirty="0"/>
              <a:t> 태그의 포함관계에 따라 </a:t>
            </a:r>
            <a:r>
              <a:rPr lang="en-US" altLang="ko-KR" dirty="0"/>
              <a:t>DOM </a:t>
            </a:r>
            <a:r>
              <a:rPr lang="ko-KR" altLang="en-US" dirty="0" err="1"/>
              <a:t>트리에</a:t>
            </a:r>
            <a:r>
              <a:rPr lang="ko-KR" altLang="en-US" dirty="0"/>
              <a:t> 부모 자식 관계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브라우저가 </a:t>
            </a:r>
            <a:r>
              <a:rPr lang="en-US" altLang="ko-KR" dirty="0"/>
              <a:t>HTML </a:t>
            </a:r>
            <a:r>
              <a:rPr lang="ko-KR" altLang="en-US" dirty="0"/>
              <a:t>태그를 화면에 그리는 과정</a:t>
            </a:r>
            <a:endParaRPr lang="en-US" altLang="ko-KR" dirty="0"/>
          </a:p>
          <a:p>
            <a:pPr marL="365760" lvl="1" indent="0">
              <a:buNone/>
            </a:pPr>
            <a:r>
              <a:rPr lang="en-US" altLang="ko-KR" dirty="0"/>
              <a:t>1. </a:t>
            </a:r>
            <a:r>
              <a:rPr lang="ko-KR" altLang="en-US" dirty="0"/>
              <a:t>브라우저가 </a:t>
            </a:r>
            <a:r>
              <a:rPr lang="en-US" altLang="ko-KR" dirty="0"/>
              <a:t>DOM </a:t>
            </a:r>
            <a:r>
              <a:rPr lang="ko-KR" altLang="en-US" dirty="0" err="1"/>
              <a:t>트리의</a:t>
            </a:r>
            <a:r>
              <a:rPr lang="ko-KR" altLang="en-US" dirty="0"/>
              <a:t> 틀</a:t>
            </a:r>
            <a:r>
              <a:rPr lang="en-US" altLang="ko-KR" dirty="0"/>
              <a:t>(document </a:t>
            </a:r>
            <a:r>
              <a:rPr lang="ko-KR" altLang="en-US" dirty="0"/>
              <a:t>객체</a:t>
            </a:r>
            <a:r>
              <a:rPr lang="en-US" altLang="ko-KR" dirty="0"/>
              <a:t>)</a:t>
            </a:r>
            <a:r>
              <a:rPr lang="ko-KR" altLang="en-US" dirty="0"/>
              <a:t> 생성</a:t>
            </a:r>
          </a:p>
          <a:p>
            <a:pPr marL="365760" lvl="1" indent="0">
              <a:buNone/>
            </a:pPr>
            <a:r>
              <a:rPr lang="en-US" altLang="ko-KR" dirty="0"/>
              <a:t>2. </a:t>
            </a:r>
            <a:r>
              <a:rPr lang="ko-KR" altLang="en-US" dirty="0"/>
              <a:t>브라우저가 </a:t>
            </a:r>
            <a:r>
              <a:rPr lang="en-US" altLang="ko-KR" dirty="0"/>
              <a:t>HTML </a:t>
            </a:r>
            <a:r>
              <a:rPr lang="ko-KR" altLang="en-US" dirty="0"/>
              <a:t>태그를 읽고 </a:t>
            </a:r>
            <a:r>
              <a:rPr lang="en-US" altLang="ko-KR" dirty="0"/>
              <a:t>DOM </a:t>
            </a:r>
            <a:r>
              <a:rPr lang="ko-KR" altLang="en-US" dirty="0" err="1"/>
              <a:t>트리에</a:t>
            </a:r>
            <a:r>
              <a:rPr lang="ko-KR" altLang="en-US" dirty="0"/>
              <a:t> </a:t>
            </a:r>
            <a:r>
              <a:rPr lang="en-US" altLang="ko-KR" dirty="0"/>
              <a:t>DOM </a:t>
            </a:r>
            <a:r>
              <a:rPr lang="ko-KR" altLang="en-US" dirty="0"/>
              <a:t>객체 생성</a:t>
            </a:r>
          </a:p>
          <a:p>
            <a:pPr marL="365760" lvl="1" indent="0">
              <a:buNone/>
            </a:pPr>
            <a:r>
              <a:rPr lang="en-US" altLang="ko-KR" dirty="0"/>
              <a:t>3. </a:t>
            </a:r>
            <a:r>
              <a:rPr lang="ko-KR" altLang="en-US" dirty="0"/>
              <a:t>브라우저는 </a:t>
            </a:r>
            <a:r>
              <a:rPr lang="en-US" altLang="ko-KR" dirty="0"/>
              <a:t>DOM </a:t>
            </a:r>
            <a:r>
              <a:rPr lang="ko-KR" altLang="en-US" dirty="0"/>
              <a:t>객체를 화면에 출력</a:t>
            </a:r>
            <a:endParaRPr lang="en-US" altLang="ko-KR" dirty="0"/>
          </a:p>
          <a:p>
            <a:pPr marL="365760" lvl="1" indent="0">
              <a:buNone/>
            </a:pPr>
            <a:r>
              <a:rPr lang="en-US" altLang="ko-KR" dirty="0"/>
              <a:t>4. HTML </a:t>
            </a:r>
            <a:r>
              <a:rPr lang="ko-KR" altLang="en-US" dirty="0"/>
              <a:t>문서 로딩이 완료되면 </a:t>
            </a:r>
            <a:r>
              <a:rPr lang="en-US" altLang="ko-KR" dirty="0"/>
              <a:t>DOM </a:t>
            </a:r>
            <a:r>
              <a:rPr lang="ko-KR" altLang="en-US" dirty="0"/>
              <a:t>트리 완성</a:t>
            </a:r>
            <a:endParaRPr lang="en-US" altLang="ko-KR" dirty="0"/>
          </a:p>
          <a:p>
            <a:pPr marL="365760" lvl="1" indent="0">
              <a:buNone/>
            </a:pPr>
            <a:r>
              <a:rPr lang="en-US" altLang="ko-KR" dirty="0"/>
              <a:t>5. DOM </a:t>
            </a:r>
            <a:r>
              <a:rPr lang="ko-KR" altLang="en-US" dirty="0"/>
              <a:t>객체 변경 시</a:t>
            </a:r>
            <a:r>
              <a:rPr lang="en-US" altLang="ko-KR" dirty="0"/>
              <a:t>,</a:t>
            </a:r>
            <a:r>
              <a:rPr lang="ko-KR" altLang="en-US" dirty="0"/>
              <a:t> 브라우저는 해당 </a:t>
            </a:r>
            <a:r>
              <a:rPr lang="en-US" altLang="ko-KR" dirty="0"/>
              <a:t>HTML </a:t>
            </a:r>
            <a:r>
              <a:rPr lang="ko-KR" altLang="en-US" dirty="0"/>
              <a:t>태그의 출력 모양을 바로 갱신</a:t>
            </a:r>
          </a:p>
          <a:p>
            <a:endParaRPr lang="ko-KR" altLang="en-US" dirty="0"/>
          </a:p>
          <a:p>
            <a:pPr lvl="0"/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9083549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가을">
  <a:themeElements>
    <a:clrScheme name="가을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가을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9375</TotalTime>
  <Words>4949</Words>
  <Application>Microsoft Office PowerPoint</Application>
  <PresentationFormat>와이드스크린</PresentationFormat>
  <Paragraphs>858</Paragraphs>
  <Slides>41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41</vt:i4>
      </vt:variant>
    </vt:vector>
  </HeadingPairs>
  <TitlesOfParts>
    <vt:vector size="55" baseType="lpstr">
      <vt:lpstr>HY헤드라인M</vt:lpstr>
      <vt:lpstr>굴림</vt:lpstr>
      <vt:lpstr>돋움</vt:lpstr>
      <vt:lpstr>맑은 고딕</vt:lpstr>
      <vt:lpstr>새굴림</vt:lpstr>
      <vt:lpstr>시스템 서체</vt:lpstr>
      <vt:lpstr>함초롬바탕</vt:lpstr>
      <vt:lpstr>Adobe Garamond Pro Bold</vt:lpstr>
      <vt:lpstr>Arial</vt:lpstr>
      <vt:lpstr>Consolas</vt:lpstr>
      <vt:lpstr>Helvetica</vt:lpstr>
      <vt:lpstr>Wingdings</vt:lpstr>
      <vt:lpstr>Wingdings 2</vt:lpstr>
      <vt:lpstr>가을</vt:lpstr>
      <vt:lpstr>PowerPoint 프레젠테이션</vt:lpstr>
      <vt:lpstr>자바스크립트 기초</vt:lpstr>
      <vt:lpstr>수업에 앞서…</vt:lpstr>
      <vt:lpstr>수업에 앞서…</vt:lpstr>
      <vt:lpstr>시간 간격으로 코드 실행하기 예제</vt:lpstr>
      <vt:lpstr>시간 간격으로 코드 실행하기 예제</vt:lpstr>
      <vt:lpstr>HTML DOM(Document Object Model)</vt:lpstr>
      <vt:lpstr>PowerPoint 프레젠테이션</vt:lpstr>
      <vt:lpstr>DOM 트리의 특징</vt:lpstr>
      <vt:lpstr>DOM 객체와 HTML 페이지의 화면 출력</vt:lpstr>
      <vt:lpstr>HTML 태그의 요소</vt:lpstr>
      <vt:lpstr>DOM 객체의 구성 요소</vt:lpstr>
      <vt:lpstr>PowerPoint 프레젠테이션</vt:lpstr>
      <vt:lpstr>DOM 객체의 프로퍼티와 DOM 객체사이의 관계</vt:lpstr>
      <vt:lpstr>예제 8-1 DOM 객체의 구조 출력 : p 객체 사례</vt:lpstr>
      <vt:lpstr>DOM객체의 주요  공통 프로퍼티</vt:lpstr>
      <vt:lpstr>DOM객체의 주요  컬렉션,  메소드</vt:lpstr>
      <vt:lpstr>DOM 객체 다루기</vt:lpstr>
      <vt:lpstr>예제 8–2 &lt;span&gt;의 CSS3 스타일 동적 변경</vt:lpstr>
      <vt:lpstr>innerHTML 프로퍼티</vt:lpstr>
      <vt:lpstr>예제 8-3 innerHTML을 이용하여 HTML 콘텐츠 동적 변경</vt:lpstr>
      <vt:lpstr>this</vt:lpstr>
      <vt:lpstr>예제 8-4 this 활용</vt:lpstr>
      <vt:lpstr>document 객체 </vt:lpstr>
      <vt:lpstr>예제 8-5 document 객체의 프로퍼티 출력</vt:lpstr>
      <vt:lpstr>예제 8-5 document 객체의 프로퍼티 출력</vt:lpstr>
      <vt:lpstr>DOM 트리에서 DOM 객체 찾기</vt:lpstr>
      <vt:lpstr>예제 8-6 태그 이름으로 DOM 객체 찾기, getElementsByTagName()</vt:lpstr>
      <vt:lpstr>document.write()와 document.writeln()</vt:lpstr>
      <vt:lpstr>예제 8-7 write()와 writeln() 메소드 활용</vt:lpstr>
      <vt:lpstr>예제 8-8 write()를 잘못 사용하는 예</vt:lpstr>
      <vt:lpstr>document의 열기와 닫기, open()과 close()</vt:lpstr>
      <vt:lpstr>예제 8-9 HTML 문서 작성 연습 페이지 만들기</vt:lpstr>
      <vt:lpstr>문서의 동적 구성</vt:lpstr>
      <vt:lpstr>&lt;div&gt; 태그의 DOM 객체 동적 생성</vt:lpstr>
      <vt:lpstr>예제 8-10 HTML 태그의 동적 추가 및 삭제 </vt:lpstr>
      <vt:lpstr>복습 : 문제풀이</vt:lpstr>
      <vt:lpstr>복습 : 문제풀이</vt:lpstr>
      <vt:lpstr>복습 : 문제풀이</vt:lpstr>
      <vt:lpstr>복습 : 문제풀이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Kitae</dc:creator>
  <cp:lastModifiedBy>mj1576</cp:lastModifiedBy>
  <cp:revision>155</cp:revision>
  <cp:lastPrinted>2021-09-02T14:28:28Z</cp:lastPrinted>
  <dcterms:created xsi:type="dcterms:W3CDTF">2011-08-27T14:53:28Z</dcterms:created>
  <dcterms:modified xsi:type="dcterms:W3CDTF">2023-09-07T11:27:54Z</dcterms:modified>
</cp:coreProperties>
</file>